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3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12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13.xml" ContentType="application/vnd.openxmlformats-officedocument.presentationml.notesSl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9"/>
  </p:notesMasterIdLst>
  <p:sldIdLst>
    <p:sldId id="256" r:id="rId2"/>
    <p:sldId id="374" r:id="rId3"/>
    <p:sldId id="343" r:id="rId4"/>
    <p:sldId id="376" r:id="rId5"/>
    <p:sldId id="390" r:id="rId6"/>
    <p:sldId id="365" r:id="rId7"/>
    <p:sldId id="377" r:id="rId8"/>
    <p:sldId id="356" r:id="rId9"/>
    <p:sldId id="274" r:id="rId10"/>
    <p:sldId id="364" r:id="rId11"/>
    <p:sldId id="275" r:id="rId12"/>
    <p:sldId id="379" r:id="rId13"/>
    <p:sldId id="339" r:id="rId14"/>
    <p:sldId id="277" r:id="rId15"/>
    <p:sldId id="278" r:id="rId16"/>
    <p:sldId id="423" r:id="rId17"/>
    <p:sldId id="358" r:id="rId18"/>
    <p:sldId id="335" r:id="rId19"/>
    <p:sldId id="344" r:id="rId20"/>
    <p:sldId id="387" r:id="rId21"/>
    <p:sldId id="421" r:id="rId22"/>
    <p:sldId id="422" r:id="rId23"/>
    <p:sldId id="428" r:id="rId24"/>
    <p:sldId id="424" r:id="rId25"/>
    <p:sldId id="408" r:id="rId26"/>
    <p:sldId id="260" r:id="rId27"/>
    <p:sldId id="345" r:id="rId28"/>
    <p:sldId id="346" r:id="rId29"/>
    <p:sldId id="347" r:id="rId30"/>
    <p:sldId id="418" r:id="rId31"/>
    <p:sldId id="419" r:id="rId32"/>
    <p:sldId id="361" r:id="rId33"/>
    <p:sldId id="394" r:id="rId34"/>
    <p:sldId id="393" r:id="rId35"/>
    <p:sldId id="320" r:id="rId36"/>
    <p:sldId id="350" r:id="rId37"/>
    <p:sldId id="425" r:id="rId38"/>
    <p:sldId id="348" r:id="rId39"/>
    <p:sldId id="395" r:id="rId40"/>
    <p:sldId id="396" r:id="rId41"/>
    <p:sldId id="351" r:id="rId42"/>
    <p:sldId id="263" r:id="rId43"/>
    <p:sldId id="398" r:id="rId44"/>
    <p:sldId id="397" r:id="rId45"/>
    <p:sldId id="352" r:id="rId46"/>
    <p:sldId id="426" r:id="rId47"/>
    <p:sldId id="332" r:id="rId48"/>
    <p:sldId id="430" r:id="rId49"/>
    <p:sldId id="432" r:id="rId50"/>
    <p:sldId id="431" r:id="rId51"/>
    <p:sldId id="414" r:id="rId52"/>
    <p:sldId id="371" r:id="rId53"/>
    <p:sldId id="420" r:id="rId54"/>
    <p:sldId id="406" r:id="rId55"/>
    <p:sldId id="405" r:id="rId56"/>
    <p:sldId id="265" r:id="rId57"/>
    <p:sldId id="427" r:id="rId58"/>
    <p:sldId id="321" r:id="rId59"/>
    <p:sldId id="433" r:id="rId60"/>
    <p:sldId id="434" r:id="rId61"/>
    <p:sldId id="429" r:id="rId62"/>
    <p:sldId id="401" r:id="rId63"/>
    <p:sldId id="412" r:id="rId64"/>
    <p:sldId id="403" r:id="rId65"/>
    <p:sldId id="354" r:id="rId66"/>
    <p:sldId id="266" r:id="rId67"/>
    <p:sldId id="267" r:id="rId68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AF7C2"/>
    <a:srgbClr val="FFE899"/>
    <a:srgbClr val="000000"/>
    <a:srgbClr val="E8F4FB"/>
    <a:srgbClr val="EBE9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B4FBAFB-5B56-603A-9A46-E72CC68BB05A}" v="6" dt="2022-10-06T16:09:37.505"/>
    <p1510:client id="{EDFA5F24-335F-C348-8B17-60A6FAAA5AF2}" v="430" dt="2022-10-06T15:53:28.15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–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31"/>
  </p:normalViewPr>
  <p:slideViewPr>
    <p:cSldViewPr snapToGrid="0">
      <p:cViewPr varScale="1">
        <p:scale>
          <a:sx n="101" d="100"/>
          <a:sy n="101" d="100"/>
        </p:scale>
        <p:origin x="100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microsoft.com/office/2015/10/relationships/revisionInfo" Target="revisionInfo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Foglio_di_lavoro_di_Microsoft_Excel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Foglio_di_lavoro_di_Microsoft_Excel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Foglio_di_lavoro_di_Microsoft_Excel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Foglio_di_lavoro_di_Microsoft_Excel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Foglio_di_lavoro_di_Microsoft_Excel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Foglio_di_lavoro_di_Microsoft_Excel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Foglio_di_lavoro_di_Microsoft_Excel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1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GB" b="1">
                <a:solidFill>
                  <a:schemeClr val="tx1"/>
                </a:solidFill>
              </a:rPr>
              <a:t>Alpha ratio</a:t>
            </a:r>
          </a:p>
        </c:rich>
      </c:tx>
      <c:layout>
        <c:manualLayout>
          <c:xMode val="edge"/>
          <c:yMode val="edge"/>
          <c:x val="0.84592049356794663"/>
          <c:y val="0.8798534347384302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>
        <c:manualLayout>
          <c:layoutTarget val="inner"/>
          <c:xMode val="edge"/>
          <c:yMode val="edge"/>
          <c:x val="5.6058927139817999E-2"/>
          <c:y val="0.16557427623335805"/>
          <c:w val="0.94394107286018203"/>
          <c:h val="0.6886521467263222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User 0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T-shirt</c:v>
                </c:pt>
                <c:pt idx="1">
                  <c:v>Shirt</c:v>
                </c:pt>
                <c:pt idx="2">
                  <c:v>Pants</c:v>
                </c:pt>
                <c:pt idx="3">
                  <c:v>Shorts</c:v>
                </c:pt>
                <c:pt idx="4">
                  <c:v>Shoes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0.1</c:v>
                </c:pt>
                <c:pt idx="1">
                  <c:v>0.3</c:v>
                </c:pt>
                <c:pt idx="2">
                  <c:v>0.1</c:v>
                </c:pt>
                <c:pt idx="3">
                  <c:v>0.2</c:v>
                </c:pt>
                <c:pt idx="4">
                  <c:v>0.3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C63-CA4B-9747-A8A193AA328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User 1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T-shirt</c:v>
                </c:pt>
                <c:pt idx="1">
                  <c:v>Shirt</c:v>
                </c:pt>
                <c:pt idx="2">
                  <c:v>Pants</c:v>
                </c:pt>
                <c:pt idx="3">
                  <c:v>Shorts</c:v>
                </c:pt>
                <c:pt idx="4">
                  <c:v>Shoes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0.2</c:v>
                </c:pt>
                <c:pt idx="1">
                  <c:v>0.2</c:v>
                </c:pt>
                <c:pt idx="2">
                  <c:v>0.2</c:v>
                </c:pt>
                <c:pt idx="3">
                  <c:v>0.2</c:v>
                </c:pt>
                <c:pt idx="4">
                  <c:v>0.2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C63-CA4B-9747-A8A193AA3281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User 2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T-shirt</c:v>
                </c:pt>
                <c:pt idx="1">
                  <c:v>Shirt</c:v>
                </c:pt>
                <c:pt idx="2">
                  <c:v>Pants</c:v>
                </c:pt>
                <c:pt idx="3">
                  <c:v>Shorts</c:v>
                </c:pt>
                <c:pt idx="4">
                  <c:v>Shoes</c:v>
                </c:pt>
              </c:strCache>
            </c:strRef>
          </c:cat>
          <c:val>
            <c:numRef>
              <c:f>Sheet1!$D$2:$D$6</c:f>
              <c:numCache>
                <c:formatCode>General</c:formatCode>
                <c:ptCount val="5"/>
                <c:pt idx="0">
                  <c:v>0.2</c:v>
                </c:pt>
                <c:pt idx="1">
                  <c:v>0.2</c:v>
                </c:pt>
                <c:pt idx="2">
                  <c:v>0.2</c:v>
                </c:pt>
                <c:pt idx="3">
                  <c:v>0.2</c:v>
                </c:pt>
                <c:pt idx="4">
                  <c:v>0.2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C63-CA4B-9747-A8A193AA328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00"/>
        <c:axId val="1872847088"/>
        <c:axId val="32951343"/>
      </c:barChart>
      <c:catAx>
        <c:axId val="1872847088"/>
        <c:scaling>
          <c:orientation val="minMax"/>
        </c:scaling>
        <c:delete val="1"/>
        <c:axPos val="t"/>
        <c:numFmt formatCode="General" sourceLinked="1"/>
        <c:majorTickMark val="none"/>
        <c:minorTickMark val="none"/>
        <c:tickLblPos val="nextTo"/>
        <c:crossAx val="32951343"/>
        <c:crosses val="autoZero"/>
        <c:auto val="1"/>
        <c:lblAlgn val="ctr"/>
        <c:lblOffset val="100"/>
        <c:noMultiLvlLbl val="0"/>
      </c:catAx>
      <c:valAx>
        <c:axId val="32951343"/>
        <c:scaling>
          <c:orientation val="maxMin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87284708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r"/>
      <c:layout>
        <c:manualLayout>
          <c:xMode val="edge"/>
          <c:yMode val="edge"/>
          <c:x val="4.8315060205037202E-2"/>
          <c:y val="0.68331523373938008"/>
          <c:w val="7.2863027337534719E-2"/>
          <c:h val="0.2308367341621644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ln>
                  <a:noFill/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GB" b="1"/>
              <a:t>Average</a:t>
            </a:r>
            <a:r>
              <a:rPr lang="en-GB" b="1" baseline="0"/>
              <a:t> </a:t>
            </a:r>
            <a:r>
              <a:rPr lang="en-GB" b="1"/>
              <a:t>Reservation Prices by User class</a:t>
            </a:r>
          </a:p>
        </c:rich>
      </c:tx>
      <c:layout>
        <c:manualLayout>
          <c:xMode val="edge"/>
          <c:yMode val="edge"/>
          <c:x val="5.3824427734607071E-2"/>
          <c:y val="3.384051672070885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ln>
                <a:noFill/>
              </a:ln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>
        <c:manualLayout>
          <c:layoutTarget val="inner"/>
          <c:xMode val="edge"/>
          <c:yMode val="edge"/>
          <c:x val="5.6058927139817999E-2"/>
          <c:y val="0.16557427623335805"/>
          <c:w val="0.94394107286018203"/>
          <c:h val="0.6886521467263222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User 0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ln>
                      <a:noFill/>
                    </a:ln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T-shirt</c:v>
                </c:pt>
                <c:pt idx="1">
                  <c:v>Shirt</c:v>
                </c:pt>
                <c:pt idx="2">
                  <c:v>Shorts</c:v>
                </c:pt>
                <c:pt idx="3">
                  <c:v>Pants</c:v>
                </c:pt>
                <c:pt idx="4">
                  <c:v>Shoes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23</c:v>
                </c:pt>
                <c:pt idx="1">
                  <c:v>34</c:v>
                </c:pt>
                <c:pt idx="2">
                  <c:v>31</c:v>
                </c:pt>
                <c:pt idx="3">
                  <c:v>46</c:v>
                </c:pt>
                <c:pt idx="4">
                  <c:v>104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63D-F447-996F-A905EBBEBAC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User 1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ln>
                      <a:noFill/>
                    </a:ln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T-shirt</c:v>
                </c:pt>
                <c:pt idx="1">
                  <c:v>Shirt</c:v>
                </c:pt>
                <c:pt idx="2">
                  <c:v>Shorts</c:v>
                </c:pt>
                <c:pt idx="3">
                  <c:v>Pants</c:v>
                </c:pt>
                <c:pt idx="4">
                  <c:v>Shoes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21</c:v>
                </c:pt>
                <c:pt idx="1">
                  <c:v>32</c:v>
                </c:pt>
                <c:pt idx="2">
                  <c:v>29</c:v>
                </c:pt>
                <c:pt idx="3">
                  <c:v>44</c:v>
                </c:pt>
                <c:pt idx="4">
                  <c:v>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63D-F447-996F-A905EBBEBAC9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User 2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ln>
                      <a:noFill/>
                    </a:ln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T-shirt</c:v>
                </c:pt>
                <c:pt idx="1">
                  <c:v>Shirt</c:v>
                </c:pt>
                <c:pt idx="2">
                  <c:v>Shorts</c:v>
                </c:pt>
                <c:pt idx="3">
                  <c:v>Pants</c:v>
                </c:pt>
                <c:pt idx="4">
                  <c:v>Shoes</c:v>
                </c:pt>
              </c:strCache>
            </c:strRef>
          </c:cat>
          <c:val>
            <c:numRef>
              <c:f>Sheet1!$D$2:$D$6</c:f>
              <c:numCache>
                <c:formatCode>General</c:formatCode>
                <c:ptCount val="5"/>
                <c:pt idx="0">
                  <c:v>21</c:v>
                </c:pt>
                <c:pt idx="1">
                  <c:v>31</c:v>
                </c:pt>
                <c:pt idx="2">
                  <c:v>28</c:v>
                </c:pt>
                <c:pt idx="3">
                  <c:v>42</c:v>
                </c:pt>
                <c:pt idx="4">
                  <c:v>87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63D-F447-996F-A905EBBEBAC9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200"/>
        <c:axId val="1872847088"/>
        <c:axId val="32951343"/>
      </c:barChart>
      <c:catAx>
        <c:axId val="187284708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ln>
                  <a:noFill/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32951343"/>
        <c:crosses val="autoZero"/>
        <c:auto val="1"/>
        <c:lblAlgn val="ctr"/>
        <c:lblOffset val="100"/>
        <c:noMultiLvlLbl val="0"/>
      </c:catAx>
      <c:valAx>
        <c:axId val="3295134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ln>
                  <a:noFill/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87284708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n>
            <a:noFill/>
          </a:ln>
          <a:solidFill>
            <a:schemeClr val="tx1"/>
          </a:solidFill>
        </a:defRPr>
      </a:pPr>
      <a:endParaRPr lang="it-IT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cap="all" spc="5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ofPieChart>
        <c:ofPieType val="bar"/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Visits by user type</c:v>
                </c:pt>
              </c:strCache>
            </c:strRef>
          </c:tx>
          <c:dPt>
            <c:idx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E8DC-2348-B7B9-A619EAA79A5B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E8DC-2348-B7B9-A619EAA79A5B}"/>
              </c:ext>
            </c:extLst>
          </c:dPt>
          <c:dPt>
            <c:idx val="2"/>
            <c:bubble3D val="0"/>
            <c:spPr>
              <a:solidFill>
                <a:schemeClr val="accent6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E8DC-2348-B7B9-A619EAA79A5B}"/>
              </c:ext>
            </c:extLst>
          </c:dPt>
          <c:dPt>
            <c:idx val="3"/>
            <c:bubble3D val="0"/>
            <c:spPr>
              <a:solidFill>
                <a:schemeClr val="accent2">
                  <a:lumMod val="6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E8DC-2348-B7B9-A619EAA79A5B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Sheet1!$A$2:$A$4</c:f>
              <c:strCache>
                <c:ptCount val="3"/>
                <c:pt idx="0">
                  <c:v>Non-italians</c:v>
                </c:pt>
                <c:pt idx="1">
                  <c:v>Regular Italians</c:v>
                </c:pt>
                <c:pt idx="2">
                  <c:v>In-person Italians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0.3</c:v>
                </c:pt>
                <c:pt idx="1">
                  <c:v>0.4</c:v>
                </c:pt>
                <c:pt idx="2">
                  <c:v>0.3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C4A-344A-A532-2EB0BBAF5330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gapWidth val="100"/>
        <c:splitType val="pos"/>
        <c:splitPos val="2"/>
        <c:secondPieSize val="75"/>
        <c:serLines>
          <c:spPr>
            <a:ln w="9525" cap="flat" cmpd="sng" algn="ctr">
              <a:solidFill>
                <a:schemeClr val="tx1">
                  <a:lumMod val="35000"/>
                  <a:lumOff val="65000"/>
                </a:schemeClr>
              </a:solidFill>
              <a:round/>
            </a:ln>
            <a:effectLst/>
          </c:spPr>
        </c:serLines>
      </c:ofPieChart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Reward</a:t>
            </a:r>
            <a:r>
              <a:rPr lang="en-US" baseline="0"/>
              <a:t> by step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Greedy Algorithm</c:v>
                </c:pt>
              </c:strCache>
            </c:strRef>
          </c:tx>
          <c:spPr>
            <a:ln w="31750" cap="rnd">
              <a:solidFill>
                <a:schemeClr val="accent4">
                  <a:shade val="76000"/>
                </a:schemeClr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Sheet1!$A$2:$A$6</c:f>
              <c:numCache>
                <c:formatCode>@</c:formatCode>
                <c:ptCount val="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</c:numCache>
            </c:numRef>
          </c:cat>
          <c:val>
            <c:numRef>
              <c:f>Sheet1!$B$2:$B$6</c:f>
              <c:numCache>
                <c:formatCode>0.00</c:formatCode>
                <c:ptCount val="5"/>
                <c:pt idx="0">
                  <c:v>123.13210636226999</c:v>
                </c:pt>
                <c:pt idx="1">
                  <c:v>128.85161765922001</c:v>
                </c:pt>
                <c:pt idx="2">
                  <c:v>132.23979917406001</c:v>
                </c:pt>
                <c:pt idx="3">
                  <c:v>133.37008308982001</c:v>
                </c:pt>
                <c:pt idx="4">
                  <c:v>134.1084979245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24B0-E548-8526-51685D48D33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Opt</c:v>
                </c:pt>
              </c:strCache>
            </c:strRef>
          </c:tx>
          <c:spPr>
            <a:ln w="31750" cap="rnd">
              <a:solidFill>
                <a:schemeClr val="accent4">
                  <a:tint val="77000"/>
                </a:schemeClr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Sheet1!$A$2:$A$6</c:f>
              <c:numCache>
                <c:formatCode>@</c:formatCode>
                <c:ptCount val="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</c:numCache>
            </c:numRef>
          </c:cat>
          <c:val>
            <c:numRef>
              <c:f>Sheet1!$C$2:$C$6</c:f>
              <c:numCache>
                <c:formatCode>0.00</c:formatCode>
                <c:ptCount val="5"/>
                <c:pt idx="0">
                  <c:v>134.1084979245</c:v>
                </c:pt>
                <c:pt idx="1">
                  <c:v>134.1084979245</c:v>
                </c:pt>
                <c:pt idx="2">
                  <c:v>134.1084979245</c:v>
                </c:pt>
                <c:pt idx="3">
                  <c:v>134.1084979245</c:v>
                </c:pt>
                <c:pt idx="4">
                  <c:v>134.1084979245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24B0-E548-8526-51685D48D338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smooth val="0"/>
        <c:axId val="1222246047"/>
        <c:axId val="3216144"/>
      </c:lineChart>
      <c:catAx>
        <c:axId val="1222246047"/>
        <c:scaling>
          <c:orientation val="minMax"/>
        </c:scaling>
        <c:delete val="0"/>
        <c:axPos val="b"/>
        <c:numFmt formatCode="@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3216144"/>
        <c:crosses val="autoZero"/>
        <c:auto val="1"/>
        <c:lblAlgn val="ctr"/>
        <c:lblOffset val="100"/>
        <c:noMultiLvlLbl val="0"/>
      </c:catAx>
      <c:valAx>
        <c:axId val="32161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22224604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ln>
                  <a:noFill/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GB" b="1"/>
              <a:t>Average</a:t>
            </a:r>
            <a:r>
              <a:rPr lang="en-GB" b="1" baseline="0"/>
              <a:t> </a:t>
            </a:r>
            <a:r>
              <a:rPr lang="en-GB" b="1"/>
              <a:t>Reservation Prices by User class</a:t>
            </a:r>
          </a:p>
        </c:rich>
      </c:tx>
      <c:layout>
        <c:manualLayout>
          <c:xMode val="edge"/>
          <c:yMode val="edge"/>
          <c:x val="5.3824427734607071E-2"/>
          <c:y val="3.384051672070885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ln>
                <a:noFill/>
              </a:ln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>
        <c:manualLayout>
          <c:layoutTarget val="inner"/>
          <c:xMode val="edge"/>
          <c:yMode val="edge"/>
          <c:x val="5.6058927139817999E-2"/>
          <c:y val="0.16557427623335805"/>
          <c:w val="0.94394107286018203"/>
          <c:h val="0.6886521467263222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User 0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ln>
                      <a:noFill/>
                    </a:ln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T-shirt</c:v>
                </c:pt>
                <c:pt idx="1">
                  <c:v>Shirt</c:v>
                </c:pt>
                <c:pt idx="2">
                  <c:v>Shorts</c:v>
                </c:pt>
                <c:pt idx="3">
                  <c:v>Pants</c:v>
                </c:pt>
                <c:pt idx="4">
                  <c:v>Shoes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23</c:v>
                </c:pt>
                <c:pt idx="1">
                  <c:v>34</c:v>
                </c:pt>
                <c:pt idx="2">
                  <c:v>31</c:v>
                </c:pt>
                <c:pt idx="3">
                  <c:v>46</c:v>
                </c:pt>
                <c:pt idx="4">
                  <c:v>104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8B7-724A-BC2C-90B778D20E3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User 1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ln>
                      <a:noFill/>
                    </a:ln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T-shirt</c:v>
                </c:pt>
                <c:pt idx="1">
                  <c:v>Shirt</c:v>
                </c:pt>
                <c:pt idx="2">
                  <c:v>Shorts</c:v>
                </c:pt>
                <c:pt idx="3">
                  <c:v>Pants</c:v>
                </c:pt>
                <c:pt idx="4">
                  <c:v>Shoes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21</c:v>
                </c:pt>
                <c:pt idx="1">
                  <c:v>32</c:v>
                </c:pt>
                <c:pt idx="2">
                  <c:v>29</c:v>
                </c:pt>
                <c:pt idx="3">
                  <c:v>44</c:v>
                </c:pt>
                <c:pt idx="4">
                  <c:v>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8B7-724A-BC2C-90B778D20E3F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User 2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ln>
                      <a:noFill/>
                    </a:ln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T-shirt</c:v>
                </c:pt>
                <c:pt idx="1">
                  <c:v>Shirt</c:v>
                </c:pt>
                <c:pt idx="2">
                  <c:v>Shorts</c:v>
                </c:pt>
                <c:pt idx="3">
                  <c:v>Pants</c:v>
                </c:pt>
                <c:pt idx="4">
                  <c:v>Shoes</c:v>
                </c:pt>
              </c:strCache>
            </c:strRef>
          </c:cat>
          <c:val>
            <c:numRef>
              <c:f>Sheet1!$D$2:$D$6</c:f>
              <c:numCache>
                <c:formatCode>General</c:formatCode>
                <c:ptCount val="5"/>
                <c:pt idx="0">
                  <c:v>21</c:v>
                </c:pt>
                <c:pt idx="1">
                  <c:v>31</c:v>
                </c:pt>
                <c:pt idx="2">
                  <c:v>28</c:v>
                </c:pt>
                <c:pt idx="3">
                  <c:v>42</c:v>
                </c:pt>
                <c:pt idx="4">
                  <c:v>87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8B7-724A-BC2C-90B778D20E3F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200"/>
        <c:axId val="1872847088"/>
        <c:axId val="32951343"/>
      </c:barChart>
      <c:catAx>
        <c:axId val="187284708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ln>
                  <a:noFill/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32951343"/>
        <c:crosses val="autoZero"/>
        <c:auto val="1"/>
        <c:lblAlgn val="ctr"/>
        <c:lblOffset val="100"/>
        <c:noMultiLvlLbl val="0"/>
      </c:catAx>
      <c:valAx>
        <c:axId val="3295134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ln>
                  <a:noFill/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87284708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n>
            <a:noFill/>
          </a:ln>
          <a:solidFill>
            <a:schemeClr val="tx1"/>
          </a:solidFill>
        </a:defRPr>
      </a:pPr>
      <a:endParaRPr lang="it-IT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ln>
                  <a:noFill/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GB" b="1"/>
              <a:t>Average</a:t>
            </a:r>
            <a:r>
              <a:rPr lang="en-GB" b="1" baseline="0"/>
              <a:t> </a:t>
            </a:r>
            <a:r>
              <a:rPr lang="en-GB" b="1"/>
              <a:t>Reservation Prices by User class</a:t>
            </a:r>
          </a:p>
        </c:rich>
      </c:tx>
      <c:layout>
        <c:manualLayout>
          <c:xMode val="edge"/>
          <c:yMode val="edge"/>
          <c:x val="5.3824427734607071E-2"/>
          <c:y val="3.384051672070885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ln>
                <a:noFill/>
              </a:ln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>
        <c:manualLayout>
          <c:layoutTarget val="inner"/>
          <c:xMode val="edge"/>
          <c:yMode val="edge"/>
          <c:x val="5.6058927139817999E-2"/>
          <c:y val="0.16557427623335805"/>
          <c:w val="0.94394107286018203"/>
          <c:h val="0.6886521467263222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User 0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ln>
                      <a:noFill/>
                    </a:ln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T-shirt</c:v>
                </c:pt>
                <c:pt idx="1">
                  <c:v>Shirt</c:v>
                </c:pt>
                <c:pt idx="2">
                  <c:v>Shorts</c:v>
                </c:pt>
                <c:pt idx="3">
                  <c:v>Pants</c:v>
                </c:pt>
                <c:pt idx="4">
                  <c:v>Shoes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26.45</c:v>
                </c:pt>
                <c:pt idx="1">
                  <c:v>32.299999999999997</c:v>
                </c:pt>
                <c:pt idx="2">
                  <c:v>37.199999999999996</c:v>
                </c:pt>
                <c:pt idx="3">
                  <c:v>41.4</c:v>
                </c:pt>
                <c:pt idx="4">
                  <c:v>104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8B7-724A-BC2C-90B778D20E3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User 1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ln>
                      <a:noFill/>
                    </a:ln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T-shirt</c:v>
                </c:pt>
                <c:pt idx="1">
                  <c:v>Shirt</c:v>
                </c:pt>
                <c:pt idx="2">
                  <c:v>Shorts</c:v>
                </c:pt>
                <c:pt idx="3">
                  <c:v>Pants</c:v>
                </c:pt>
                <c:pt idx="4">
                  <c:v>Shoes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24.15</c:v>
                </c:pt>
                <c:pt idx="1">
                  <c:v>30.4</c:v>
                </c:pt>
                <c:pt idx="2">
                  <c:v>34.799999999999997</c:v>
                </c:pt>
                <c:pt idx="3">
                  <c:v>39.6</c:v>
                </c:pt>
                <c:pt idx="4">
                  <c:v>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8B7-724A-BC2C-90B778D20E3F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User 2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ln>
                      <a:noFill/>
                    </a:ln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T-shirt</c:v>
                </c:pt>
                <c:pt idx="1">
                  <c:v>Shirt</c:v>
                </c:pt>
                <c:pt idx="2">
                  <c:v>Shorts</c:v>
                </c:pt>
                <c:pt idx="3">
                  <c:v>Pants</c:v>
                </c:pt>
                <c:pt idx="4">
                  <c:v>Shoes</c:v>
                </c:pt>
              </c:strCache>
            </c:strRef>
          </c:cat>
          <c:val>
            <c:numRef>
              <c:f>Sheet1!$D$2:$D$6</c:f>
              <c:numCache>
                <c:formatCode>General</c:formatCode>
                <c:ptCount val="5"/>
                <c:pt idx="0">
                  <c:v>24.15</c:v>
                </c:pt>
                <c:pt idx="1">
                  <c:v>29.45</c:v>
                </c:pt>
                <c:pt idx="2">
                  <c:v>33.6</c:v>
                </c:pt>
                <c:pt idx="3">
                  <c:v>37.800000000000004</c:v>
                </c:pt>
                <c:pt idx="4">
                  <c:v>87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8B7-724A-BC2C-90B778D20E3F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200"/>
        <c:axId val="1872847088"/>
        <c:axId val="32951343"/>
      </c:barChart>
      <c:catAx>
        <c:axId val="187284708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ln>
                  <a:noFill/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32951343"/>
        <c:crosses val="autoZero"/>
        <c:auto val="1"/>
        <c:lblAlgn val="ctr"/>
        <c:lblOffset val="100"/>
        <c:noMultiLvlLbl val="0"/>
      </c:catAx>
      <c:valAx>
        <c:axId val="3295134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ln>
                  <a:noFill/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87284708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n>
            <a:noFill/>
          </a:ln>
          <a:solidFill>
            <a:schemeClr val="tx1"/>
          </a:solidFill>
        </a:defRPr>
      </a:pPr>
      <a:endParaRPr lang="it-IT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ln>
                  <a:noFill/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GB" b="1"/>
              <a:t>Average</a:t>
            </a:r>
            <a:r>
              <a:rPr lang="en-GB" b="1" baseline="0"/>
              <a:t> </a:t>
            </a:r>
            <a:r>
              <a:rPr lang="en-GB" b="1"/>
              <a:t>Reservation Prices by User class</a:t>
            </a:r>
          </a:p>
        </c:rich>
      </c:tx>
      <c:layout>
        <c:manualLayout>
          <c:xMode val="edge"/>
          <c:yMode val="edge"/>
          <c:x val="5.3824427734607071E-2"/>
          <c:y val="3.384051672070885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ln>
                <a:noFill/>
              </a:ln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>
        <c:manualLayout>
          <c:layoutTarget val="inner"/>
          <c:xMode val="edge"/>
          <c:yMode val="edge"/>
          <c:x val="5.6058927139817999E-2"/>
          <c:y val="0.16557427623335805"/>
          <c:w val="0.94394107286018203"/>
          <c:h val="0.6886521467263222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User 0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ln>
                      <a:noFill/>
                    </a:ln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T-shirt</c:v>
                </c:pt>
                <c:pt idx="1">
                  <c:v>Shirt</c:v>
                </c:pt>
                <c:pt idx="2">
                  <c:v>Shorts</c:v>
                </c:pt>
                <c:pt idx="3">
                  <c:v>Pants</c:v>
                </c:pt>
                <c:pt idx="4">
                  <c:v>Shoes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23</c:v>
                </c:pt>
                <c:pt idx="1">
                  <c:v>34</c:v>
                </c:pt>
                <c:pt idx="2">
                  <c:v>31</c:v>
                </c:pt>
                <c:pt idx="3">
                  <c:v>46</c:v>
                </c:pt>
                <c:pt idx="4">
                  <c:v>104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8B7-724A-BC2C-90B778D20E3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User 1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ln>
                      <a:noFill/>
                    </a:ln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T-shirt</c:v>
                </c:pt>
                <c:pt idx="1">
                  <c:v>Shirt</c:v>
                </c:pt>
                <c:pt idx="2">
                  <c:v>Shorts</c:v>
                </c:pt>
                <c:pt idx="3">
                  <c:v>Pants</c:v>
                </c:pt>
                <c:pt idx="4">
                  <c:v>Shoes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21</c:v>
                </c:pt>
                <c:pt idx="1">
                  <c:v>32</c:v>
                </c:pt>
                <c:pt idx="2">
                  <c:v>29</c:v>
                </c:pt>
                <c:pt idx="3">
                  <c:v>44</c:v>
                </c:pt>
                <c:pt idx="4">
                  <c:v>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8B7-724A-BC2C-90B778D20E3F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User 2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ln>
                      <a:noFill/>
                    </a:ln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T-shirt</c:v>
                </c:pt>
                <c:pt idx="1">
                  <c:v>Shirt</c:v>
                </c:pt>
                <c:pt idx="2">
                  <c:v>Shorts</c:v>
                </c:pt>
                <c:pt idx="3">
                  <c:v>Pants</c:v>
                </c:pt>
                <c:pt idx="4">
                  <c:v>Shoes</c:v>
                </c:pt>
              </c:strCache>
            </c:strRef>
          </c:cat>
          <c:val>
            <c:numRef>
              <c:f>Sheet1!$D$2:$D$6</c:f>
              <c:numCache>
                <c:formatCode>General</c:formatCode>
                <c:ptCount val="5"/>
                <c:pt idx="0">
                  <c:v>21</c:v>
                </c:pt>
                <c:pt idx="1">
                  <c:v>31</c:v>
                </c:pt>
                <c:pt idx="2">
                  <c:v>28</c:v>
                </c:pt>
                <c:pt idx="3">
                  <c:v>42</c:v>
                </c:pt>
                <c:pt idx="4">
                  <c:v>87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8B7-724A-BC2C-90B778D20E3F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200"/>
        <c:axId val="1872847088"/>
        <c:axId val="32951343"/>
      </c:barChart>
      <c:catAx>
        <c:axId val="187284708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ln>
                  <a:noFill/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32951343"/>
        <c:crosses val="autoZero"/>
        <c:auto val="1"/>
        <c:lblAlgn val="ctr"/>
        <c:lblOffset val="100"/>
        <c:noMultiLvlLbl val="0"/>
      </c:catAx>
      <c:valAx>
        <c:axId val="3295134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ln>
                  <a:noFill/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87284708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n>
            <a:noFill/>
          </a:ln>
          <a:solidFill>
            <a:schemeClr val="tx1"/>
          </a:solidFill>
        </a:defRPr>
      </a:pPr>
      <a:endParaRPr lang="it-IT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withinLinear" id="17">
  <a:schemeClr val="accent4"/>
</cs:colorStyle>
</file>

<file path=ppt/charts/colors5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81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5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40000"/>
            <a:lumOff val="60000"/>
          </a:schemeClr>
        </a:solidFill>
        <a:round/>
      </a:ln>
    </cs:spPr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55.png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55.pn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55.png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55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D90CD69-ADD5-E942-A7DE-D247BBFC8DF1}" type="doc">
      <dgm:prSet loTypeId="urn:microsoft.com/office/officeart/2009/layout/CirclePictureHierarchy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518D9F8C-0CCD-4F46-89BD-934093C1BBCE}">
      <dgm:prSet phldrT="[Testo]" custT="1"/>
      <dgm:spPr/>
      <dgm:t>
        <a:bodyPr/>
        <a:lstStyle/>
        <a:p>
          <a:r>
            <a:rPr lang="it-IT" sz="2800"/>
            <a:t>one class</a:t>
          </a:r>
        </a:p>
      </dgm:t>
    </dgm:pt>
    <dgm:pt modelId="{DAAE1368-6C56-1E44-94C8-511A7376CF3E}" type="parTrans" cxnId="{0F40E535-CE19-434A-A546-503E30B4595F}">
      <dgm:prSet/>
      <dgm:spPr/>
      <dgm:t>
        <a:bodyPr/>
        <a:lstStyle/>
        <a:p>
          <a:endParaRPr lang="it-IT"/>
        </a:p>
      </dgm:t>
    </dgm:pt>
    <dgm:pt modelId="{8251EABE-C939-7A46-B014-CBFE1517EDAB}" type="sibTrans" cxnId="{0F40E535-CE19-434A-A546-503E30B4595F}">
      <dgm:prSet/>
      <dgm:spPr/>
      <dgm:t>
        <a:bodyPr/>
        <a:lstStyle/>
        <a:p>
          <a:endParaRPr lang="it-IT"/>
        </a:p>
      </dgm:t>
    </dgm:pt>
    <dgm:pt modelId="{C5280AA1-67DF-7F46-A01C-20949B8928C5}">
      <dgm:prSet phldrT="[Testo]" custT="1"/>
      <dgm:spPr/>
      <dgm:t>
        <a:bodyPr/>
        <a:lstStyle/>
        <a:p>
          <a:r>
            <a:rPr lang="it-IT" sz="2800" err="1"/>
            <a:t>Italian</a:t>
          </a:r>
          <a:endParaRPr lang="it-IT" sz="2800"/>
        </a:p>
      </dgm:t>
    </dgm:pt>
    <dgm:pt modelId="{D5F2FD51-893E-2E4D-B381-CB587F8E6DF6}" type="parTrans" cxnId="{6A5A146F-4887-CA4C-87EC-592D46E8ABD8}">
      <dgm:prSet/>
      <dgm:spPr/>
      <dgm:t>
        <a:bodyPr/>
        <a:lstStyle/>
        <a:p>
          <a:endParaRPr lang="it-IT"/>
        </a:p>
      </dgm:t>
    </dgm:pt>
    <dgm:pt modelId="{E91E58E1-6B64-2F4A-80FF-D348111EF988}" type="sibTrans" cxnId="{6A5A146F-4887-CA4C-87EC-592D46E8ABD8}">
      <dgm:prSet/>
      <dgm:spPr/>
      <dgm:t>
        <a:bodyPr/>
        <a:lstStyle/>
        <a:p>
          <a:endParaRPr lang="it-IT"/>
        </a:p>
      </dgm:t>
    </dgm:pt>
    <dgm:pt modelId="{D673B7CF-2CDF-5143-81F7-49058FFEE4F6}">
      <dgm:prSet phldrT="[Testo]" custT="1"/>
      <dgm:spPr/>
      <dgm:t>
        <a:bodyPr/>
        <a:lstStyle/>
        <a:p>
          <a:r>
            <a:rPr lang="it-IT" sz="2800"/>
            <a:t>Non-</a:t>
          </a:r>
          <a:r>
            <a:rPr lang="it-IT" sz="2800" err="1"/>
            <a:t>Italian</a:t>
          </a:r>
          <a:endParaRPr lang="it-IT" sz="2800"/>
        </a:p>
      </dgm:t>
    </dgm:pt>
    <dgm:pt modelId="{D7579B50-56E6-E344-B995-D7ED58CF1EF9}" type="parTrans" cxnId="{E9FC2343-4497-E042-95B0-97F82027310A}">
      <dgm:prSet/>
      <dgm:spPr/>
      <dgm:t>
        <a:bodyPr/>
        <a:lstStyle/>
        <a:p>
          <a:endParaRPr lang="it-IT"/>
        </a:p>
      </dgm:t>
    </dgm:pt>
    <dgm:pt modelId="{0FA67B5F-7785-5745-9CFE-15847F2DFE2B}" type="sibTrans" cxnId="{E9FC2343-4497-E042-95B0-97F82027310A}">
      <dgm:prSet/>
      <dgm:spPr/>
      <dgm:t>
        <a:bodyPr/>
        <a:lstStyle/>
        <a:p>
          <a:endParaRPr lang="it-IT"/>
        </a:p>
      </dgm:t>
    </dgm:pt>
    <dgm:pt modelId="{47F78A9A-6FD6-EB41-A9EA-0F7C097664AE}" type="pres">
      <dgm:prSet presAssocID="{9D90CD69-ADD5-E942-A7DE-D247BBFC8DF1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1100ABCA-3AD1-6B44-8977-49272579BD96}" type="pres">
      <dgm:prSet presAssocID="{518D9F8C-0CCD-4F46-89BD-934093C1BBCE}" presName="hierRoot1" presStyleCnt="0"/>
      <dgm:spPr/>
    </dgm:pt>
    <dgm:pt modelId="{3B7E1D0B-A3F0-EA49-A063-2F1BC0904290}" type="pres">
      <dgm:prSet presAssocID="{518D9F8C-0CCD-4F46-89BD-934093C1BBCE}" presName="composite" presStyleCnt="0"/>
      <dgm:spPr/>
    </dgm:pt>
    <dgm:pt modelId="{5BC71AB5-865C-0141-BE0E-214FA4F56C21}" type="pres">
      <dgm:prSet presAssocID="{518D9F8C-0CCD-4F46-89BD-934093C1BBCE}" presName="image" presStyleLbl="node0" presStyleIdx="0" presStyleCnt="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" b="-1000"/>
          </a:stretch>
        </a:blipFill>
      </dgm:spPr>
    </dgm:pt>
    <dgm:pt modelId="{13B75D80-6D23-7847-A90C-EAEDC72337FD}" type="pres">
      <dgm:prSet presAssocID="{518D9F8C-0CCD-4F46-89BD-934093C1BBCE}" presName="text" presStyleLbl="revTx" presStyleIdx="0" presStyleCnt="3" custScaleX="70130">
        <dgm:presLayoutVars>
          <dgm:chPref val="3"/>
        </dgm:presLayoutVars>
      </dgm:prSet>
      <dgm:spPr/>
    </dgm:pt>
    <dgm:pt modelId="{EE36CEF6-C690-494D-A0C9-F22A38CF6856}" type="pres">
      <dgm:prSet presAssocID="{518D9F8C-0CCD-4F46-89BD-934093C1BBCE}" presName="hierChild2" presStyleCnt="0"/>
      <dgm:spPr/>
    </dgm:pt>
    <dgm:pt modelId="{B6C3C6D1-64A0-A047-8DAC-BC49CDC22D0C}" type="pres">
      <dgm:prSet presAssocID="{D5F2FD51-893E-2E4D-B381-CB587F8E6DF6}" presName="Name10" presStyleLbl="parChTrans1D2" presStyleIdx="0" presStyleCnt="2"/>
      <dgm:spPr/>
    </dgm:pt>
    <dgm:pt modelId="{345F2C97-44C6-1E42-B6D8-DDC84189FFC1}" type="pres">
      <dgm:prSet presAssocID="{C5280AA1-67DF-7F46-A01C-20949B8928C5}" presName="hierRoot2" presStyleCnt="0"/>
      <dgm:spPr/>
    </dgm:pt>
    <dgm:pt modelId="{9D511ABA-E179-E748-A92F-CABA893205A3}" type="pres">
      <dgm:prSet presAssocID="{C5280AA1-67DF-7F46-A01C-20949B8928C5}" presName="composite2" presStyleCnt="0"/>
      <dgm:spPr/>
    </dgm:pt>
    <dgm:pt modelId="{492E956F-B6F0-CA43-AD55-793960E96091}" type="pres">
      <dgm:prSet presAssocID="{C5280AA1-67DF-7F46-A01C-20949B8928C5}" presName="image2" presStyleLbl="node2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" b="-1000"/>
          </a:stretch>
        </a:blipFill>
      </dgm:spPr>
    </dgm:pt>
    <dgm:pt modelId="{B166099A-4A1E-6F4A-A711-25EFA24DA5EB}" type="pres">
      <dgm:prSet presAssocID="{C5280AA1-67DF-7F46-A01C-20949B8928C5}" presName="text2" presStyleLbl="revTx" presStyleIdx="1" presStyleCnt="3">
        <dgm:presLayoutVars>
          <dgm:chPref val="3"/>
        </dgm:presLayoutVars>
      </dgm:prSet>
      <dgm:spPr/>
    </dgm:pt>
    <dgm:pt modelId="{80B92F0E-EBA4-7344-95CF-35486DE06E58}" type="pres">
      <dgm:prSet presAssocID="{C5280AA1-67DF-7F46-A01C-20949B8928C5}" presName="hierChild3" presStyleCnt="0"/>
      <dgm:spPr/>
    </dgm:pt>
    <dgm:pt modelId="{D2E83403-C5CC-5A4B-87FC-472C01CD40E8}" type="pres">
      <dgm:prSet presAssocID="{D7579B50-56E6-E344-B995-D7ED58CF1EF9}" presName="Name10" presStyleLbl="parChTrans1D2" presStyleIdx="1" presStyleCnt="2"/>
      <dgm:spPr/>
    </dgm:pt>
    <dgm:pt modelId="{0BE352BF-4D79-4744-AC4E-7EDE1EDB9F82}" type="pres">
      <dgm:prSet presAssocID="{D673B7CF-2CDF-5143-81F7-49058FFEE4F6}" presName="hierRoot2" presStyleCnt="0"/>
      <dgm:spPr/>
    </dgm:pt>
    <dgm:pt modelId="{A7CDE3C4-8F1E-CE41-A015-FB46082BC89D}" type="pres">
      <dgm:prSet presAssocID="{D673B7CF-2CDF-5143-81F7-49058FFEE4F6}" presName="composite2" presStyleCnt="0"/>
      <dgm:spPr/>
    </dgm:pt>
    <dgm:pt modelId="{40DD0024-4273-ED4E-AC64-B22F7CFCA0D7}" type="pres">
      <dgm:prSet presAssocID="{D673B7CF-2CDF-5143-81F7-49058FFEE4F6}" presName="image2" presStyleLbl="node2" presStyleIdx="1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" b="-1000"/>
          </a:stretch>
        </a:blipFill>
      </dgm:spPr>
    </dgm:pt>
    <dgm:pt modelId="{E0B5FAEB-FFE0-B64F-A5CD-B89DEC03E914}" type="pres">
      <dgm:prSet presAssocID="{D673B7CF-2CDF-5143-81F7-49058FFEE4F6}" presName="text2" presStyleLbl="revTx" presStyleIdx="2" presStyleCnt="3">
        <dgm:presLayoutVars>
          <dgm:chPref val="3"/>
        </dgm:presLayoutVars>
      </dgm:prSet>
      <dgm:spPr/>
    </dgm:pt>
    <dgm:pt modelId="{FAAF8579-8A93-6D45-BB85-73CBA76A4AC2}" type="pres">
      <dgm:prSet presAssocID="{D673B7CF-2CDF-5143-81F7-49058FFEE4F6}" presName="hierChild3" presStyleCnt="0"/>
      <dgm:spPr/>
    </dgm:pt>
  </dgm:ptLst>
  <dgm:cxnLst>
    <dgm:cxn modelId="{C1579E05-E863-1D4E-989C-D27C31C60810}" type="presOf" srcId="{D673B7CF-2CDF-5143-81F7-49058FFEE4F6}" destId="{E0B5FAEB-FFE0-B64F-A5CD-B89DEC03E914}" srcOrd="0" destOrd="0" presId="urn:microsoft.com/office/officeart/2009/layout/CirclePictureHierarchy"/>
    <dgm:cxn modelId="{C49DEA1C-0F43-E248-AD70-D2CC098A7839}" type="presOf" srcId="{D5F2FD51-893E-2E4D-B381-CB587F8E6DF6}" destId="{B6C3C6D1-64A0-A047-8DAC-BC49CDC22D0C}" srcOrd="0" destOrd="0" presId="urn:microsoft.com/office/officeart/2009/layout/CirclePictureHierarchy"/>
    <dgm:cxn modelId="{4C1A842E-4FCE-FB43-AD9F-AB72D318BF94}" type="presOf" srcId="{D7579B50-56E6-E344-B995-D7ED58CF1EF9}" destId="{D2E83403-C5CC-5A4B-87FC-472C01CD40E8}" srcOrd="0" destOrd="0" presId="urn:microsoft.com/office/officeart/2009/layout/CirclePictureHierarchy"/>
    <dgm:cxn modelId="{0F40E535-CE19-434A-A546-503E30B4595F}" srcId="{9D90CD69-ADD5-E942-A7DE-D247BBFC8DF1}" destId="{518D9F8C-0CCD-4F46-89BD-934093C1BBCE}" srcOrd="0" destOrd="0" parTransId="{DAAE1368-6C56-1E44-94C8-511A7376CF3E}" sibTransId="{8251EABE-C939-7A46-B014-CBFE1517EDAB}"/>
    <dgm:cxn modelId="{104BEB38-A684-6D4D-B15E-14489B69DB59}" type="presOf" srcId="{9D90CD69-ADD5-E942-A7DE-D247BBFC8DF1}" destId="{47F78A9A-6FD6-EB41-A9EA-0F7C097664AE}" srcOrd="0" destOrd="0" presId="urn:microsoft.com/office/officeart/2009/layout/CirclePictureHierarchy"/>
    <dgm:cxn modelId="{E9FC2343-4497-E042-95B0-97F82027310A}" srcId="{518D9F8C-0CCD-4F46-89BD-934093C1BBCE}" destId="{D673B7CF-2CDF-5143-81F7-49058FFEE4F6}" srcOrd="1" destOrd="0" parTransId="{D7579B50-56E6-E344-B995-D7ED58CF1EF9}" sibTransId="{0FA67B5F-7785-5745-9CFE-15847F2DFE2B}"/>
    <dgm:cxn modelId="{6A5A146F-4887-CA4C-87EC-592D46E8ABD8}" srcId="{518D9F8C-0CCD-4F46-89BD-934093C1BBCE}" destId="{C5280AA1-67DF-7F46-A01C-20949B8928C5}" srcOrd="0" destOrd="0" parTransId="{D5F2FD51-893E-2E4D-B381-CB587F8E6DF6}" sibTransId="{E91E58E1-6B64-2F4A-80FF-D348111EF988}"/>
    <dgm:cxn modelId="{73D2178C-081E-6446-BB5B-1283E2735CB8}" type="presOf" srcId="{C5280AA1-67DF-7F46-A01C-20949B8928C5}" destId="{B166099A-4A1E-6F4A-A711-25EFA24DA5EB}" srcOrd="0" destOrd="0" presId="urn:microsoft.com/office/officeart/2009/layout/CirclePictureHierarchy"/>
    <dgm:cxn modelId="{6884DCCF-FA7B-6440-B3F0-99A8295944D3}" type="presOf" srcId="{518D9F8C-0CCD-4F46-89BD-934093C1BBCE}" destId="{13B75D80-6D23-7847-A90C-EAEDC72337FD}" srcOrd="0" destOrd="0" presId="urn:microsoft.com/office/officeart/2009/layout/CirclePictureHierarchy"/>
    <dgm:cxn modelId="{B32FBC40-00B6-1F4B-B7FE-94FDD57E528D}" type="presParOf" srcId="{47F78A9A-6FD6-EB41-A9EA-0F7C097664AE}" destId="{1100ABCA-3AD1-6B44-8977-49272579BD96}" srcOrd="0" destOrd="0" presId="urn:microsoft.com/office/officeart/2009/layout/CirclePictureHierarchy"/>
    <dgm:cxn modelId="{C677A17E-32E5-2E42-898B-D7E673FB11A5}" type="presParOf" srcId="{1100ABCA-3AD1-6B44-8977-49272579BD96}" destId="{3B7E1D0B-A3F0-EA49-A063-2F1BC0904290}" srcOrd="0" destOrd="0" presId="urn:microsoft.com/office/officeart/2009/layout/CirclePictureHierarchy"/>
    <dgm:cxn modelId="{A056835A-DD3D-2D4F-9AE0-E19272EA9F08}" type="presParOf" srcId="{3B7E1D0B-A3F0-EA49-A063-2F1BC0904290}" destId="{5BC71AB5-865C-0141-BE0E-214FA4F56C21}" srcOrd="0" destOrd="0" presId="urn:microsoft.com/office/officeart/2009/layout/CirclePictureHierarchy"/>
    <dgm:cxn modelId="{E24D827B-7F0F-B74A-812B-2083F3B8D517}" type="presParOf" srcId="{3B7E1D0B-A3F0-EA49-A063-2F1BC0904290}" destId="{13B75D80-6D23-7847-A90C-EAEDC72337FD}" srcOrd="1" destOrd="0" presId="urn:microsoft.com/office/officeart/2009/layout/CirclePictureHierarchy"/>
    <dgm:cxn modelId="{B3BBEA50-6295-E047-8895-7BB9D045D02B}" type="presParOf" srcId="{1100ABCA-3AD1-6B44-8977-49272579BD96}" destId="{EE36CEF6-C690-494D-A0C9-F22A38CF6856}" srcOrd="1" destOrd="0" presId="urn:microsoft.com/office/officeart/2009/layout/CirclePictureHierarchy"/>
    <dgm:cxn modelId="{0612E942-3CAA-AE48-832A-CF26CF2DA161}" type="presParOf" srcId="{EE36CEF6-C690-494D-A0C9-F22A38CF6856}" destId="{B6C3C6D1-64A0-A047-8DAC-BC49CDC22D0C}" srcOrd="0" destOrd="0" presId="urn:microsoft.com/office/officeart/2009/layout/CirclePictureHierarchy"/>
    <dgm:cxn modelId="{AA3314AE-1686-694F-B801-56275E519758}" type="presParOf" srcId="{EE36CEF6-C690-494D-A0C9-F22A38CF6856}" destId="{345F2C97-44C6-1E42-B6D8-DDC84189FFC1}" srcOrd="1" destOrd="0" presId="urn:microsoft.com/office/officeart/2009/layout/CirclePictureHierarchy"/>
    <dgm:cxn modelId="{9AF64B38-02B8-1648-8518-9ECDAE8A88F2}" type="presParOf" srcId="{345F2C97-44C6-1E42-B6D8-DDC84189FFC1}" destId="{9D511ABA-E179-E748-A92F-CABA893205A3}" srcOrd="0" destOrd="0" presId="urn:microsoft.com/office/officeart/2009/layout/CirclePictureHierarchy"/>
    <dgm:cxn modelId="{7D5774A7-088A-CA4F-ABDF-AD193A456830}" type="presParOf" srcId="{9D511ABA-E179-E748-A92F-CABA893205A3}" destId="{492E956F-B6F0-CA43-AD55-793960E96091}" srcOrd="0" destOrd="0" presId="urn:microsoft.com/office/officeart/2009/layout/CirclePictureHierarchy"/>
    <dgm:cxn modelId="{DFC54634-4598-1C42-8F7D-E9838AB8784A}" type="presParOf" srcId="{9D511ABA-E179-E748-A92F-CABA893205A3}" destId="{B166099A-4A1E-6F4A-A711-25EFA24DA5EB}" srcOrd="1" destOrd="0" presId="urn:microsoft.com/office/officeart/2009/layout/CirclePictureHierarchy"/>
    <dgm:cxn modelId="{D0DFD60D-477D-B946-8EC1-344CF15246FD}" type="presParOf" srcId="{345F2C97-44C6-1E42-B6D8-DDC84189FFC1}" destId="{80B92F0E-EBA4-7344-95CF-35486DE06E58}" srcOrd="1" destOrd="0" presId="urn:microsoft.com/office/officeart/2009/layout/CirclePictureHierarchy"/>
    <dgm:cxn modelId="{895A5D7E-C548-A74A-B2FE-E23203438C77}" type="presParOf" srcId="{EE36CEF6-C690-494D-A0C9-F22A38CF6856}" destId="{D2E83403-C5CC-5A4B-87FC-472C01CD40E8}" srcOrd="2" destOrd="0" presId="urn:microsoft.com/office/officeart/2009/layout/CirclePictureHierarchy"/>
    <dgm:cxn modelId="{711EC1D3-21D6-534F-BC3B-B476362AD749}" type="presParOf" srcId="{EE36CEF6-C690-494D-A0C9-F22A38CF6856}" destId="{0BE352BF-4D79-4744-AC4E-7EDE1EDB9F82}" srcOrd="3" destOrd="0" presId="urn:microsoft.com/office/officeart/2009/layout/CirclePictureHierarchy"/>
    <dgm:cxn modelId="{464F11C6-22CF-5F44-8490-EA2D8A799739}" type="presParOf" srcId="{0BE352BF-4D79-4744-AC4E-7EDE1EDB9F82}" destId="{A7CDE3C4-8F1E-CE41-A015-FB46082BC89D}" srcOrd="0" destOrd="0" presId="urn:microsoft.com/office/officeart/2009/layout/CirclePictureHierarchy"/>
    <dgm:cxn modelId="{DFDB3F72-C290-964D-BC7F-BBC3E0399EF1}" type="presParOf" srcId="{A7CDE3C4-8F1E-CE41-A015-FB46082BC89D}" destId="{40DD0024-4273-ED4E-AC64-B22F7CFCA0D7}" srcOrd="0" destOrd="0" presId="urn:microsoft.com/office/officeart/2009/layout/CirclePictureHierarchy"/>
    <dgm:cxn modelId="{B80377F2-E42D-EE43-B609-624298EE4EF4}" type="presParOf" srcId="{A7CDE3C4-8F1E-CE41-A015-FB46082BC89D}" destId="{E0B5FAEB-FFE0-B64F-A5CD-B89DEC03E914}" srcOrd="1" destOrd="0" presId="urn:microsoft.com/office/officeart/2009/layout/CirclePictureHierarchy"/>
    <dgm:cxn modelId="{3E82EB16-F26A-E547-9921-6A75724BDF20}" type="presParOf" srcId="{0BE352BF-4D79-4744-AC4E-7EDE1EDB9F82}" destId="{FAAF8579-8A93-6D45-BB85-73CBA76A4AC2}" srcOrd="1" destOrd="0" presId="urn:microsoft.com/office/officeart/2009/layout/CirclePictureHierarchy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D90CD69-ADD5-E942-A7DE-D247BBFC8DF1}" type="doc">
      <dgm:prSet loTypeId="urn:microsoft.com/office/officeart/2009/layout/CirclePictureHierarchy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C5280AA1-67DF-7F46-A01C-20949B8928C5}">
      <dgm:prSet phldrT="[Testo]" custT="1"/>
      <dgm:spPr/>
      <dgm:t>
        <a:bodyPr/>
        <a:lstStyle/>
        <a:p>
          <a:r>
            <a:rPr lang="it-IT" sz="2800" err="1"/>
            <a:t>Italian</a:t>
          </a:r>
          <a:endParaRPr lang="it-IT" sz="2800"/>
        </a:p>
      </dgm:t>
    </dgm:pt>
    <dgm:pt modelId="{D5F2FD51-893E-2E4D-B381-CB587F8E6DF6}" type="parTrans" cxnId="{6A5A146F-4887-CA4C-87EC-592D46E8ABD8}">
      <dgm:prSet/>
      <dgm:spPr/>
      <dgm:t>
        <a:bodyPr/>
        <a:lstStyle/>
        <a:p>
          <a:endParaRPr lang="it-IT"/>
        </a:p>
      </dgm:t>
    </dgm:pt>
    <dgm:pt modelId="{E91E58E1-6B64-2F4A-80FF-D348111EF988}" type="sibTrans" cxnId="{6A5A146F-4887-CA4C-87EC-592D46E8ABD8}">
      <dgm:prSet/>
      <dgm:spPr/>
      <dgm:t>
        <a:bodyPr/>
        <a:lstStyle/>
        <a:p>
          <a:endParaRPr lang="it-IT"/>
        </a:p>
      </dgm:t>
    </dgm:pt>
    <dgm:pt modelId="{D673B7CF-2CDF-5143-81F7-49058FFEE4F6}">
      <dgm:prSet phldrT="[Testo]" custT="1"/>
      <dgm:spPr/>
      <dgm:t>
        <a:bodyPr/>
        <a:lstStyle/>
        <a:p>
          <a:r>
            <a:rPr lang="it-IT" sz="2800"/>
            <a:t>Non-</a:t>
          </a:r>
          <a:r>
            <a:rPr lang="it-IT" sz="2800" err="1"/>
            <a:t>Italian</a:t>
          </a:r>
          <a:endParaRPr lang="it-IT" sz="2800"/>
        </a:p>
      </dgm:t>
    </dgm:pt>
    <dgm:pt modelId="{D7579B50-56E6-E344-B995-D7ED58CF1EF9}" type="parTrans" cxnId="{E9FC2343-4497-E042-95B0-97F82027310A}">
      <dgm:prSet/>
      <dgm:spPr/>
      <dgm:t>
        <a:bodyPr/>
        <a:lstStyle/>
        <a:p>
          <a:endParaRPr lang="it-IT"/>
        </a:p>
      </dgm:t>
    </dgm:pt>
    <dgm:pt modelId="{0FA67B5F-7785-5745-9CFE-15847F2DFE2B}" type="sibTrans" cxnId="{E9FC2343-4497-E042-95B0-97F82027310A}">
      <dgm:prSet/>
      <dgm:spPr/>
      <dgm:t>
        <a:bodyPr/>
        <a:lstStyle/>
        <a:p>
          <a:endParaRPr lang="it-IT"/>
        </a:p>
      </dgm:t>
    </dgm:pt>
    <dgm:pt modelId="{911438C1-9C98-5D44-9AD7-0A63EB8D53FF}">
      <dgm:prSet/>
      <dgm:spPr/>
      <dgm:t>
        <a:bodyPr/>
        <a:lstStyle/>
        <a:p>
          <a:r>
            <a:rPr lang="it-IT" err="1"/>
            <a:t>Member</a:t>
          </a:r>
          <a:endParaRPr lang="it-IT"/>
        </a:p>
      </dgm:t>
    </dgm:pt>
    <dgm:pt modelId="{7B1AB105-4A05-3444-B1A4-7E16208EF8C7}" type="parTrans" cxnId="{EB9FE77E-DA81-0A40-9D8D-324BE5EE6966}">
      <dgm:prSet/>
      <dgm:spPr/>
      <dgm:t>
        <a:bodyPr/>
        <a:lstStyle/>
        <a:p>
          <a:endParaRPr lang="it-IT"/>
        </a:p>
      </dgm:t>
    </dgm:pt>
    <dgm:pt modelId="{9685806D-1C95-644D-BD9B-0BBE39A808D5}" type="sibTrans" cxnId="{EB9FE77E-DA81-0A40-9D8D-324BE5EE6966}">
      <dgm:prSet/>
      <dgm:spPr/>
      <dgm:t>
        <a:bodyPr/>
        <a:lstStyle/>
        <a:p>
          <a:endParaRPr lang="it-IT"/>
        </a:p>
      </dgm:t>
    </dgm:pt>
    <dgm:pt modelId="{6F6BCC7B-1960-4D4D-B2F9-C230DA05C956}">
      <dgm:prSet/>
      <dgm:spPr/>
      <dgm:t>
        <a:bodyPr/>
        <a:lstStyle/>
        <a:p>
          <a:r>
            <a:rPr lang="it-IT"/>
            <a:t>Non </a:t>
          </a:r>
          <a:r>
            <a:rPr lang="it-IT" err="1"/>
            <a:t>member</a:t>
          </a:r>
          <a:endParaRPr lang="it-IT"/>
        </a:p>
      </dgm:t>
    </dgm:pt>
    <dgm:pt modelId="{95B25ADD-1B90-5647-BCE5-64AA5A5CE28E}" type="parTrans" cxnId="{254D2D33-AAC9-524C-B457-25C5598D8618}">
      <dgm:prSet/>
      <dgm:spPr/>
      <dgm:t>
        <a:bodyPr/>
        <a:lstStyle/>
        <a:p>
          <a:endParaRPr lang="it-IT"/>
        </a:p>
      </dgm:t>
    </dgm:pt>
    <dgm:pt modelId="{80E8E453-6A77-2547-A01A-856E74352DAA}" type="sibTrans" cxnId="{254D2D33-AAC9-524C-B457-25C5598D8618}">
      <dgm:prSet/>
      <dgm:spPr/>
      <dgm:t>
        <a:bodyPr/>
        <a:lstStyle/>
        <a:p>
          <a:endParaRPr lang="it-IT"/>
        </a:p>
      </dgm:t>
    </dgm:pt>
    <dgm:pt modelId="{47F78A9A-6FD6-EB41-A9EA-0F7C097664AE}" type="pres">
      <dgm:prSet presAssocID="{9D90CD69-ADD5-E942-A7DE-D247BBFC8DF1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9668D2FF-6045-3B42-9C48-C62B6F049732}" type="pres">
      <dgm:prSet presAssocID="{C5280AA1-67DF-7F46-A01C-20949B8928C5}" presName="hierRoot1" presStyleCnt="0"/>
      <dgm:spPr/>
    </dgm:pt>
    <dgm:pt modelId="{D0D049DA-C04E-9D45-B9E6-AAF6AD853D94}" type="pres">
      <dgm:prSet presAssocID="{C5280AA1-67DF-7F46-A01C-20949B8928C5}" presName="composite" presStyleCnt="0"/>
      <dgm:spPr/>
    </dgm:pt>
    <dgm:pt modelId="{75277E9F-2807-2E4D-A83F-8AC4203263B0}" type="pres">
      <dgm:prSet presAssocID="{C5280AA1-67DF-7F46-A01C-20949B8928C5}" presName="image" presStyleLbl="node0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" b="-1000"/>
          </a:stretch>
        </a:blipFill>
      </dgm:spPr>
    </dgm:pt>
    <dgm:pt modelId="{E5311163-7066-F443-864F-63E1E17A44D2}" type="pres">
      <dgm:prSet presAssocID="{C5280AA1-67DF-7F46-A01C-20949B8928C5}" presName="text" presStyleLbl="revTx" presStyleIdx="0" presStyleCnt="4" custScaleX="125772">
        <dgm:presLayoutVars>
          <dgm:chPref val="3"/>
        </dgm:presLayoutVars>
      </dgm:prSet>
      <dgm:spPr/>
    </dgm:pt>
    <dgm:pt modelId="{CBF3FD88-29F2-F64C-B1FD-B66148283CC9}" type="pres">
      <dgm:prSet presAssocID="{C5280AA1-67DF-7F46-A01C-20949B8928C5}" presName="hierChild2" presStyleCnt="0"/>
      <dgm:spPr/>
    </dgm:pt>
    <dgm:pt modelId="{821053EF-40C5-4649-9833-224E20114125}" type="pres">
      <dgm:prSet presAssocID="{7B1AB105-4A05-3444-B1A4-7E16208EF8C7}" presName="Name10" presStyleLbl="parChTrans1D2" presStyleIdx="0" presStyleCnt="2"/>
      <dgm:spPr/>
    </dgm:pt>
    <dgm:pt modelId="{4C038F9F-3884-A146-B423-4E2E5EA22BA7}" type="pres">
      <dgm:prSet presAssocID="{911438C1-9C98-5D44-9AD7-0A63EB8D53FF}" presName="hierRoot2" presStyleCnt="0"/>
      <dgm:spPr/>
    </dgm:pt>
    <dgm:pt modelId="{EA59169E-4438-5D49-9BF8-1274BF1E4C05}" type="pres">
      <dgm:prSet presAssocID="{911438C1-9C98-5D44-9AD7-0A63EB8D53FF}" presName="composite2" presStyleCnt="0"/>
      <dgm:spPr/>
    </dgm:pt>
    <dgm:pt modelId="{4E53BFC0-7CCF-3C4A-ADC9-0EC52857B62D}" type="pres">
      <dgm:prSet presAssocID="{911438C1-9C98-5D44-9AD7-0A63EB8D53FF}" presName="image2" presStyleLbl="node2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" b="-1000"/>
          </a:stretch>
        </a:blipFill>
      </dgm:spPr>
    </dgm:pt>
    <dgm:pt modelId="{DDE769DF-C8AC-CB41-8D10-54E6791C43C1}" type="pres">
      <dgm:prSet presAssocID="{911438C1-9C98-5D44-9AD7-0A63EB8D53FF}" presName="text2" presStyleLbl="revTx" presStyleIdx="1" presStyleCnt="4">
        <dgm:presLayoutVars>
          <dgm:chPref val="3"/>
        </dgm:presLayoutVars>
      </dgm:prSet>
      <dgm:spPr/>
    </dgm:pt>
    <dgm:pt modelId="{74EEFE3A-42FE-EF43-8876-A46F8ACC23B6}" type="pres">
      <dgm:prSet presAssocID="{911438C1-9C98-5D44-9AD7-0A63EB8D53FF}" presName="hierChild3" presStyleCnt="0"/>
      <dgm:spPr/>
    </dgm:pt>
    <dgm:pt modelId="{BBC94CB0-FAE4-984A-A7BC-D4329DDBAB34}" type="pres">
      <dgm:prSet presAssocID="{95B25ADD-1B90-5647-BCE5-64AA5A5CE28E}" presName="Name10" presStyleLbl="parChTrans1D2" presStyleIdx="1" presStyleCnt="2"/>
      <dgm:spPr/>
    </dgm:pt>
    <dgm:pt modelId="{0A98D0C5-2CF8-2D4A-B51B-38964A0A6E66}" type="pres">
      <dgm:prSet presAssocID="{6F6BCC7B-1960-4D4D-B2F9-C230DA05C956}" presName="hierRoot2" presStyleCnt="0"/>
      <dgm:spPr/>
    </dgm:pt>
    <dgm:pt modelId="{D8B73BF0-6D5F-EA4F-B714-5D0D330CBB5C}" type="pres">
      <dgm:prSet presAssocID="{6F6BCC7B-1960-4D4D-B2F9-C230DA05C956}" presName="composite2" presStyleCnt="0"/>
      <dgm:spPr/>
    </dgm:pt>
    <dgm:pt modelId="{7BF3E244-6A71-D84D-A454-E0F251C72961}" type="pres">
      <dgm:prSet presAssocID="{6F6BCC7B-1960-4D4D-B2F9-C230DA05C956}" presName="image2" presStyleLbl="node2" presStyleIdx="1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" b="-1000"/>
          </a:stretch>
        </a:blipFill>
      </dgm:spPr>
    </dgm:pt>
    <dgm:pt modelId="{FFC3D4CE-395D-6941-BAF5-DD061D088DED}" type="pres">
      <dgm:prSet presAssocID="{6F6BCC7B-1960-4D4D-B2F9-C230DA05C956}" presName="text2" presStyleLbl="revTx" presStyleIdx="2" presStyleCnt="4">
        <dgm:presLayoutVars>
          <dgm:chPref val="3"/>
        </dgm:presLayoutVars>
      </dgm:prSet>
      <dgm:spPr/>
    </dgm:pt>
    <dgm:pt modelId="{E4C96316-2F55-BB46-94DB-E2D5C4713907}" type="pres">
      <dgm:prSet presAssocID="{6F6BCC7B-1960-4D4D-B2F9-C230DA05C956}" presName="hierChild3" presStyleCnt="0"/>
      <dgm:spPr/>
    </dgm:pt>
    <dgm:pt modelId="{147BF936-EAA6-A14F-B742-BCC30B72D160}" type="pres">
      <dgm:prSet presAssocID="{D673B7CF-2CDF-5143-81F7-49058FFEE4F6}" presName="hierRoot1" presStyleCnt="0"/>
      <dgm:spPr/>
    </dgm:pt>
    <dgm:pt modelId="{EF75EA5F-729B-C541-9B69-BF3A14BBD6BE}" type="pres">
      <dgm:prSet presAssocID="{D673B7CF-2CDF-5143-81F7-49058FFEE4F6}" presName="composite" presStyleCnt="0"/>
      <dgm:spPr/>
    </dgm:pt>
    <dgm:pt modelId="{FA50DF16-FD25-6D43-8B4C-E29002070A97}" type="pres">
      <dgm:prSet presAssocID="{D673B7CF-2CDF-5143-81F7-49058FFEE4F6}" presName="image" presStyleLbl="node0" presStyleIdx="1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" b="-1000"/>
          </a:stretch>
        </a:blipFill>
      </dgm:spPr>
    </dgm:pt>
    <dgm:pt modelId="{885E60DD-1F39-A640-9664-3BFA5BD48462}" type="pres">
      <dgm:prSet presAssocID="{D673B7CF-2CDF-5143-81F7-49058FFEE4F6}" presName="text" presStyleLbl="revTx" presStyleIdx="3" presStyleCnt="4">
        <dgm:presLayoutVars>
          <dgm:chPref val="3"/>
        </dgm:presLayoutVars>
      </dgm:prSet>
      <dgm:spPr/>
    </dgm:pt>
    <dgm:pt modelId="{989297EB-CACD-FE4F-9662-7D393D39AE27}" type="pres">
      <dgm:prSet presAssocID="{D673B7CF-2CDF-5143-81F7-49058FFEE4F6}" presName="hierChild2" presStyleCnt="0"/>
      <dgm:spPr/>
    </dgm:pt>
  </dgm:ptLst>
  <dgm:cxnLst>
    <dgm:cxn modelId="{254D2D33-AAC9-524C-B457-25C5598D8618}" srcId="{C5280AA1-67DF-7F46-A01C-20949B8928C5}" destId="{6F6BCC7B-1960-4D4D-B2F9-C230DA05C956}" srcOrd="1" destOrd="0" parTransId="{95B25ADD-1B90-5647-BCE5-64AA5A5CE28E}" sibTransId="{80E8E453-6A77-2547-A01A-856E74352DAA}"/>
    <dgm:cxn modelId="{104BEB38-A684-6D4D-B15E-14489B69DB59}" type="presOf" srcId="{9D90CD69-ADD5-E942-A7DE-D247BBFC8DF1}" destId="{47F78A9A-6FD6-EB41-A9EA-0F7C097664AE}" srcOrd="0" destOrd="0" presId="urn:microsoft.com/office/officeart/2009/layout/CirclePictureHierarchy"/>
    <dgm:cxn modelId="{E9FC2343-4497-E042-95B0-97F82027310A}" srcId="{9D90CD69-ADD5-E942-A7DE-D247BBFC8DF1}" destId="{D673B7CF-2CDF-5143-81F7-49058FFEE4F6}" srcOrd="1" destOrd="0" parTransId="{D7579B50-56E6-E344-B995-D7ED58CF1EF9}" sibTransId="{0FA67B5F-7785-5745-9CFE-15847F2DFE2B}"/>
    <dgm:cxn modelId="{6BE1095B-A705-924F-8E47-388658C7F5CE}" type="presOf" srcId="{7B1AB105-4A05-3444-B1A4-7E16208EF8C7}" destId="{821053EF-40C5-4649-9833-224E20114125}" srcOrd="0" destOrd="0" presId="urn:microsoft.com/office/officeart/2009/layout/CirclePictureHierarchy"/>
    <dgm:cxn modelId="{50F2B96A-7AF5-9D4D-88D8-5547381B2B19}" type="presOf" srcId="{6F6BCC7B-1960-4D4D-B2F9-C230DA05C956}" destId="{FFC3D4CE-395D-6941-BAF5-DD061D088DED}" srcOrd="0" destOrd="0" presId="urn:microsoft.com/office/officeart/2009/layout/CirclePictureHierarchy"/>
    <dgm:cxn modelId="{6A5A146F-4887-CA4C-87EC-592D46E8ABD8}" srcId="{9D90CD69-ADD5-E942-A7DE-D247BBFC8DF1}" destId="{C5280AA1-67DF-7F46-A01C-20949B8928C5}" srcOrd="0" destOrd="0" parTransId="{D5F2FD51-893E-2E4D-B381-CB587F8E6DF6}" sibTransId="{E91E58E1-6B64-2F4A-80FF-D348111EF988}"/>
    <dgm:cxn modelId="{B33F7D70-4AB0-214A-97B6-849FA050287D}" type="presOf" srcId="{911438C1-9C98-5D44-9AD7-0A63EB8D53FF}" destId="{DDE769DF-C8AC-CB41-8D10-54E6791C43C1}" srcOrd="0" destOrd="0" presId="urn:microsoft.com/office/officeart/2009/layout/CirclePictureHierarchy"/>
    <dgm:cxn modelId="{EB9FE77E-DA81-0A40-9D8D-324BE5EE6966}" srcId="{C5280AA1-67DF-7F46-A01C-20949B8928C5}" destId="{911438C1-9C98-5D44-9AD7-0A63EB8D53FF}" srcOrd="0" destOrd="0" parTransId="{7B1AB105-4A05-3444-B1A4-7E16208EF8C7}" sibTransId="{9685806D-1C95-644D-BD9B-0BBE39A808D5}"/>
    <dgm:cxn modelId="{FCA3C581-4EC9-B248-BB9B-327C3A183FCE}" type="presOf" srcId="{D673B7CF-2CDF-5143-81F7-49058FFEE4F6}" destId="{885E60DD-1F39-A640-9664-3BFA5BD48462}" srcOrd="0" destOrd="0" presId="urn:microsoft.com/office/officeart/2009/layout/CirclePictureHierarchy"/>
    <dgm:cxn modelId="{BEB59B9B-2E98-DD41-B18F-BF1F46B64992}" type="presOf" srcId="{C5280AA1-67DF-7F46-A01C-20949B8928C5}" destId="{E5311163-7066-F443-864F-63E1E17A44D2}" srcOrd="0" destOrd="0" presId="urn:microsoft.com/office/officeart/2009/layout/CirclePictureHierarchy"/>
    <dgm:cxn modelId="{FE416FA7-1E47-0241-88F1-A62B2FD16EE8}" type="presOf" srcId="{95B25ADD-1B90-5647-BCE5-64AA5A5CE28E}" destId="{BBC94CB0-FAE4-984A-A7BC-D4329DDBAB34}" srcOrd="0" destOrd="0" presId="urn:microsoft.com/office/officeart/2009/layout/CirclePictureHierarchy"/>
    <dgm:cxn modelId="{52611CD8-1025-584B-819C-8D2C2E47CE74}" type="presParOf" srcId="{47F78A9A-6FD6-EB41-A9EA-0F7C097664AE}" destId="{9668D2FF-6045-3B42-9C48-C62B6F049732}" srcOrd="0" destOrd="0" presId="urn:microsoft.com/office/officeart/2009/layout/CirclePictureHierarchy"/>
    <dgm:cxn modelId="{4FA1EC7C-759A-6F4B-82C8-8CBE32F38F88}" type="presParOf" srcId="{9668D2FF-6045-3B42-9C48-C62B6F049732}" destId="{D0D049DA-C04E-9D45-B9E6-AAF6AD853D94}" srcOrd="0" destOrd="0" presId="urn:microsoft.com/office/officeart/2009/layout/CirclePictureHierarchy"/>
    <dgm:cxn modelId="{CFCBA09B-3451-6248-B9BD-2D9621921F12}" type="presParOf" srcId="{D0D049DA-C04E-9D45-B9E6-AAF6AD853D94}" destId="{75277E9F-2807-2E4D-A83F-8AC4203263B0}" srcOrd="0" destOrd="0" presId="urn:microsoft.com/office/officeart/2009/layout/CirclePictureHierarchy"/>
    <dgm:cxn modelId="{660F41E3-4DE8-9C41-B959-E25FC0CCAC53}" type="presParOf" srcId="{D0D049DA-C04E-9D45-B9E6-AAF6AD853D94}" destId="{E5311163-7066-F443-864F-63E1E17A44D2}" srcOrd="1" destOrd="0" presId="urn:microsoft.com/office/officeart/2009/layout/CirclePictureHierarchy"/>
    <dgm:cxn modelId="{ACEE2BA2-5613-4D47-BD8F-59F4F0672472}" type="presParOf" srcId="{9668D2FF-6045-3B42-9C48-C62B6F049732}" destId="{CBF3FD88-29F2-F64C-B1FD-B66148283CC9}" srcOrd="1" destOrd="0" presId="urn:microsoft.com/office/officeart/2009/layout/CirclePictureHierarchy"/>
    <dgm:cxn modelId="{4BC2A324-C9D2-FC45-AD30-05C3AE91E350}" type="presParOf" srcId="{CBF3FD88-29F2-F64C-B1FD-B66148283CC9}" destId="{821053EF-40C5-4649-9833-224E20114125}" srcOrd="0" destOrd="0" presId="urn:microsoft.com/office/officeart/2009/layout/CirclePictureHierarchy"/>
    <dgm:cxn modelId="{996606BA-1C5D-6A48-B0A5-43FA82B6E535}" type="presParOf" srcId="{CBF3FD88-29F2-F64C-B1FD-B66148283CC9}" destId="{4C038F9F-3884-A146-B423-4E2E5EA22BA7}" srcOrd="1" destOrd="0" presId="urn:microsoft.com/office/officeart/2009/layout/CirclePictureHierarchy"/>
    <dgm:cxn modelId="{C554B5E2-4176-944E-9E5F-F50807CF76BF}" type="presParOf" srcId="{4C038F9F-3884-A146-B423-4E2E5EA22BA7}" destId="{EA59169E-4438-5D49-9BF8-1274BF1E4C05}" srcOrd="0" destOrd="0" presId="urn:microsoft.com/office/officeart/2009/layout/CirclePictureHierarchy"/>
    <dgm:cxn modelId="{8816AC0B-2D6B-EC4F-B17B-83A3785C4B00}" type="presParOf" srcId="{EA59169E-4438-5D49-9BF8-1274BF1E4C05}" destId="{4E53BFC0-7CCF-3C4A-ADC9-0EC52857B62D}" srcOrd="0" destOrd="0" presId="urn:microsoft.com/office/officeart/2009/layout/CirclePictureHierarchy"/>
    <dgm:cxn modelId="{A6630076-EB5A-8B48-AECB-44F439011D51}" type="presParOf" srcId="{EA59169E-4438-5D49-9BF8-1274BF1E4C05}" destId="{DDE769DF-C8AC-CB41-8D10-54E6791C43C1}" srcOrd="1" destOrd="0" presId="urn:microsoft.com/office/officeart/2009/layout/CirclePictureHierarchy"/>
    <dgm:cxn modelId="{9A1CCE0F-63A1-4546-BB7B-DFDC804D38B7}" type="presParOf" srcId="{4C038F9F-3884-A146-B423-4E2E5EA22BA7}" destId="{74EEFE3A-42FE-EF43-8876-A46F8ACC23B6}" srcOrd="1" destOrd="0" presId="urn:microsoft.com/office/officeart/2009/layout/CirclePictureHierarchy"/>
    <dgm:cxn modelId="{CA63777A-9C51-BE44-A63C-3B700DF13112}" type="presParOf" srcId="{CBF3FD88-29F2-F64C-B1FD-B66148283CC9}" destId="{BBC94CB0-FAE4-984A-A7BC-D4329DDBAB34}" srcOrd="2" destOrd="0" presId="urn:microsoft.com/office/officeart/2009/layout/CirclePictureHierarchy"/>
    <dgm:cxn modelId="{83F8F7DB-3F2A-9B40-A2CE-9BCE4CA23662}" type="presParOf" srcId="{CBF3FD88-29F2-F64C-B1FD-B66148283CC9}" destId="{0A98D0C5-2CF8-2D4A-B51B-38964A0A6E66}" srcOrd="3" destOrd="0" presId="urn:microsoft.com/office/officeart/2009/layout/CirclePictureHierarchy"/>
    <dgm:cxn modelId="{6350BB0C-72CB-6E43-96AC-96389B73CEC8}" type="presParOf" srcId="{0A98D0C5-2CF8-2D4A-B51B-38964A0A6E66}" destId="{D8B73BF0-6D5F-EA4F-B714-5D0D330CBB5C}" srcOrd="0" destOrd="0" presId="urn:microsoft.com/office/officeart/2009/layout/CirclePictureHierarchy"/>
    <dgm:cxn modelId="{D7CA9043-92A6-3644-96C7-76EEE2AC7C1F}" type="presParOf" srcId="{D8B73BF0-6D5F-EA4F-B714-5D0D330CBB5C}" destId="{7BF3E244-6A71-D84D-A454-E0F251C72961}" srcOrd="0" destOrd="0" presId="urn:microsoft.com/office/officeart/2009/layout/CirclePictureHierarchy"/>
    <dgm:cxn modelId="{B8DBADD6-AC76-9E44-BAFF-E4632A11E6BC}" type="presParOf" srcId="{D8B73BF0-6D5F-EA4F-B714-5D0D330CBB5C}" destId="{FFC3D4CE-395D-6941-BAF5-DD061D088DED}" srcOrd="1" destOrd="0" presId="urn:microsoft.com/office/officeart/2009/layout/CirclePictureHierarchy"/>
    <dgm:cxn modelId="{B32D23FA-0306-6842-9E90-2B0489BAF145}" type="presParOf" srcId="{0A98D0C5-2CF8-2D4A-B51B-38964A0A6E66}" destId="{E4C96316-2F55-BB46-94DB-E2D5C4713907}" srcOrd="1" destOrd="0" presId="urn:microsoft.com/office/officeart/2009/layout/CirclePictureHierarchy"/>
    <dgm:cxn modelId="{2324679A-D156-954D-B310-D80F69A624DE}" type="presParOf" srcId="{47F78A9A-6FD6-EB41-A9EA-0F7C097664AE}" destId="{147BF936-EAA6-A14F-B742-BCC30B72D160}" srcOrd="1" destOrd="0" presId="urn:microsoft.com/office/officeart/2009/layout/CirclePictureHierarchy"/>
    <dgm:cxn modelId="{AD4E543E-C72F-C749-90F8-560E1F2B0C74}" type="presParOf" srcId="{147BF936-EAA6-A14F-B742-BCC30B72D160}" destId="{EF75EA5F-729B-C541-9B69-BF3A14BBD6BE}" srcOrd="0" destOrd="0" presId="urn:microsoft.com/office/officeart/2009/layout/CirclePictureHierarchy"/>
    <dgm:cxn modelId="{55BFAC94-2339-1743-9786-FC5687AF0471}" type="presParOf" srcId="{EF75EA5F-729B-C541-9B69-BF3A14BBD6BE}" destId="{FA50DF16-FD25-6D43-8B4C-E29002070A97}" srcOrd="0" destOrd="0" presId="urn:microsoft.com/office/officeart/2009/layout/CirclePictureHierarchy"/>
    <dgm:cxn modelId="{66E4B264-10C8-FD46-9D6F-91C114F06E4D}" type="presParOf" srcId="{EF75EA5F-729B-C541-9B69-BF3A14BBD6BE}" destId="{885E60DD-1F39-A640-9664-3BFA5BD48462}" srcOrd="1" destOrd="0" presId="urn:microsoft.com/office/officeart/2009/layout/CirclePictureHierarchy"/>
    <dgm:cxn modelId="{083B0CBF-5D22-BB48-85D3-3DDB321CB78A}" type="presParOf" srcId="{147BF936-EAA6-A14F-B742-BCC30B72D160}" destId="{989297EB-CACD-FE4F-9662-7D393D39AE27}" srcOrd="1" destOrd="0" presId="urn:microsoft.com/office/officeart/2009/layout/CirclePictureHierarchy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2E83403-C5CC-5A4B-87FC-472C01CD40E8}">
      <dsp:nvSpPr>
        <dsp:cNvPr id="0" name=""/>
        <dsp:cNvSpPr/>
      </dsp:nvSpPr>
      <dsp:spPr>
        <a:xfrm>
          <a:off x="2212264" y="2535426"/>
          <a:ext cx="1405708" cy="35059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6689"/>
              </a:lnTo>
              <a:lnTo>
                <a:pt x="1405708" y="176689"/>
              </a:lnTo>
              <a:lnTo>
                <a:pt x="1405708" y="35059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6C3C6D1-64A0-A047-8DAC-BC49CDC22D0C}">
      <dsp:nvSpPr>
        <dsp:cNvPr id="0" name=""/>
        <dsp:cNvSpPr/>
      </dsp:nvSpPr>
      <dsp:spPr>
        <a:xfrm>
          <a:off x="557214" y="2535426"/>
          <a:ext cx="1655049" cy="350595"/>
        </a:xfrm>
        <a:custGeom>
          <a:avLst/>
          <a:gdLst/>
          <a:ahLst/>
          <a:cxnLst/>
          <a:rect l="0" t="0" r="0" b="0"/>
          <a:pathLst>
            <a:path>
              <a:moveTo>
                <a:pt x="1655049" y="0"/>
              </a:moveTo>
              <a:lnTo>
                <a:pt x="1655049" y="176689"/>
              </a:lnTo>
              <a:lnTo>
                <a:pt x="0" y="176689"/>
              </a:lnTo>
              <a:lnTo>
                <a:pt x="0" y="35059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BC71AB5-865C-0141-BE0E-214FA4F56C21}">
      <dsp:nvSpPr>
        <dsp:cNvPr id="0" name=""/>
        <dsp:cNvSpPr/>
      </dsp:nvSpPr>
      <dsp:spPr>
        <a:xfrm>
          <a:off x="1655762" y="1422423"/>
          <a:ext cx="1113003" cy="1113003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" b="-1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B75D80-6D23-7847-A90C-EAEDC72337FD}">
      <dsp:nvSpPr>
        <dsp:cNvPr id="0" name=""/>
        <dsp:cNvSpPr/>
      </dsp:nvSpPr>
      <dsp:spPr>
        <a:xfrm>
          <a:off x="3018106" y="1419641"/>
          <a:ext cx="1170823" cy="11130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800" kern="1200"/>
            <a:t>one class</a:t>
          </a:r>
        </a:p>
      </dsp:txBody>
      <dsp:txXfrm>
        <a:off x="3018106" y="1419641"/>
        <a:ext cx="1170823" cy="1113003"/>
      </dsp:txXfrm>
    </dsp:sp>
    <dsp:sp modelId="{492E956F-B6F0-CA43-AD55-793960E96091}">
      <dsp:nvSpPr>
        <dsp:cNvPr id="0" name=""/>
        <dsp:cNvSpPr/>
      </dsp:nvSpPr>
      <dsp:spPr>
        <a:xfrm>
          <a:off x="713" y="2886022"/>
          <a:ext cx="1113003" cy="1113003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" b="-1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66099A-4A1E-6F4A-A711-25EFA24DA5EB}">
      <dsp:nvSpPr>
        <dsp:cNvPr id="0" name=""/>
        <dsp:cNvSpPr/>
      </dsp:nvSpPr>
      <dsp:spPr>
        <a:xfrm>
          <a:off x="1113716" y="2883240"/>
          <a:ext cx="1669504" cy="11130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800" kern="1200" err="1"/>
            <a:t>Italian</a:t>
          </a:r>
          <a:endParaRPr lang="it-IT" sz="2800" kern="1200"/>
        </a:p>
      </dsp:txBody>
      <dsp:txXfrm>
        <a:off x="1113716" y="2883240"/>
        <a:ext cx="1669504" cy="1113003"/>
      </dsp:txXfrm>
    </dsp:sp>
    <dsp:sp modelId="{40DD0024-4273-ED4E-AC64-B22F7CFCA0D7}">
      <dsp:nvSpPr>
        <dsp:cNvPr id="0" name=""/>
        <dsp:cNvSpPr/>
      </dsp:nvSpPr>
      <dsp:spPr>
        <a:xfrm>
          <a:off x="3061471" y="2886022"/>
          <a:ext cx="1113003" cy="1113003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" b="-1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B5FAEB-FFE0-B64F-A5CD-B89DEC03E914}">
      <dsp:nvSpPr>
        <dsp:cNvPr id="0" name=""/>
        <dsp:cNvSpPr/>
      </dsp:nvSpPr>
      <dsp:spPr>
        <a:xfrm>
          <a:off x="4174474" y="2883240"/>
          <a:ext cx="1669504" cy="11130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800" kern="1200"/>
            <a:t>Non-</a:t>
          </a:r>
          <a:r>
            <a:rPr lang="it-IT" sz="2800" kern="1200" err="1"/>
            <a:t>Italian</a:t>
          </a:r>
          <a:endParaRPr lang="it-IT" sz="2800" kern="1200"/>
        </a:p>
      </dsp:txBody>
      <dsp:txXfrm>
        <a:off x="4174474" y="2883240"/>
        <a:ext cx="1669504" cy="111300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C94CB0-FAE4-984A-A7BC-D4329DDBAB34}">
      <dsp:nvSpPr>
        <dsp:cNvPr id="0" name=""/>
        <dsp:cNvSpPr/>
      </dsp:nvSpPr>
      <dsp:spPr>
        <a:xfrm>
          <a:off x="1547636" y="2573597"/>
          <a:ext cx="1278437" cy="27364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7908"/>
              </a:lnTo>
              <a:lnTo>
                <a:pt x="1278437" y="137908"/>
              </a:lnTo>
              <a:lnTo>
                <a:pt x="1278437" y="27364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21053EF-40C5-4649-9833-224E20114125}">
      <dsp:nvSpPr>
        <dsp:cNvPr id="0" name=""/>
        <dsp:cNvSpPr/>
      </dsp:nvSpPr>
      <dsp:spPr>
        <a:xfrm>
          <a:off x="437112" y="2573597"/>
          <a:ext cx="1110523" cy="273644"/>
        </a:xfrm>
        <a:custGeom>
          <a:avLst/>
          <a:gdLst/>
          <a:ahLst/>
          <a:cxnLst/>
          <a:rect l="0" t="0" r="0" b="0"/>
          <a:pathLst>
            <a:path>
              <a:moveTo>
                <a:pt x="1110523" y="0"/>
              </a:moveTo>
              <a:lnTo>
                <a:pt x="1110523" y="137908"/>
              </a:lnTo>
              <a:lnTo>
                <a:pt x="0" y="137908"/>
              </a:lnTo>
              <a:lnTo>
                <a:pt x="0" y="27364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5277E9F-2807-2E4D-A83F-8AC4203263B0}">
      <dsp:nvSpPr>
        <dsp:cNvPr id="0" name=""/>
        <dsp:cNvSpPr/>
      </dsp:nvSpPr>
      <dsp:spPr>
        <a:xfrm>
          <a:off x="1113279" y="1704883"/>
          <a:ext cx="868713" cy="868713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" b="-1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5311163-7066-F443-864F-63E1E17A44D2}">
      <dsp:nvSpPr>
        <dsp:cNvPr id="0" name=""/>
        <dsp:cNvSpPr/>
      </dsp:nvSpPr>
      <dsp:spPr>
        <a:xfrm>
          <a:off x="1814079" y="1702712"/>
          <a:ext cx="1638896" cy="8687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800" kern="1200" err="1"/>
            <a:t>Italian</a:t>
          </a:r>
          <a:endParaRPr lang="it-IT" sz="2800" kern="1200"/>
        </a:p>
      </dsp:txBody>
      <dsp:txXfrm>
        <a:off x="1814079" y="1702712"/>
        <a:ext cx="1638896" cy="868713"/>
      </dsp:txXfrm>
    </dsp:sp>
    <dsp:sp modelId="{4E53BFC0-7CCF-3C4A-ADC9-0EC52857B62D}">
      <dsp:nvSpPr>
        <dsp:cNvPr id="0" name=""/>
        <dsp:cNvSpPr/>
      </dsp:nvSpPr>
      <dsp:spPr>
        <a:xfrm>
          <a:off x="2755" y="2847241"/>
          <a:ext cx="868713" cy="868713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" b="-1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DE769DF-C8AC-CB41-8D10-54E6791C43C1}">
      <dsp:nvSpPr>
        <dsp:cNvPr id="0" name=""/>
        <dsp:cNvSpPr/>
      </dsp:nvSpPr>
      <dsp:spPr>
        <a:xfrm>
          <a:off x="871468" y="2845069"/>
          <a:ext cx="1303069" cy="8687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err="1"/>
            <a:t>Member</a:t>
          </a:r>
          <a:endParaRPr lang="it-IT" sz="2400" kern="1200"/>
        </a:p>
      </dsp:txBody>
      <dsp:txXfrm>
        <a:off x="871468" y="2845069"/>
        <a:ext cx="1303069" cy="868713"/>
      </dsp:txXfrm>
    </dsp:sp>
    <dsp:sp modelId="{7BF3E244-6A71-D84D-A454-E0F251C72961}">
      <dsp:nvSpPr>
        <dsp:cNvPr id="0" name=""/>
        <dsp:cNvSpPr/>
      </dsp:nvSpPr>
      <dsp:spPr>
        <a:xfrm>
          <a:off x="2391716" y="2847241"/>
          <a:ext cx="868713" cy="868713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" b="-1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FC3D4CE-395D-6941-BAF5-DD061D088DED}">
      <dsp:nvSpPr>
        <dsp:cNvPr id="0" name=""/>
        <dsp:cNvSpPr/>
      </dsp:nvSpPr>
      <dsp:spPr>
        <a:xfrm>
          <a:off x="3260430" y="2845069"/>
          <a:ext cx="1303069" cy="8687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/>
            <a:t>Non </a:t>
          </a:r>
          <a:r>
            <a:rPr lang="it-IT" sz="2400" kern="1200" err="1"/>
            <a:t>member</a:t>
          </a:r>
          <a:endParaRPr lang="it-IT" sz="2400" kern="1200"/>
        </a:p>
      </dsp:txBody>
      <dsp:txXfrm>
        <a:off x="3260430" y="2845069"/>
        <a:ext cx="1303069" cy="868713"/>
      </dsp:txXfrm>
    </dsp:sp>
    <dsp:sp modelId="{FA50DF16-FD25-6D43-8B4C-E29002070A97}">
      <dsp:nvSpPr>
        <dsp:cNvPr id="0" name=""/>
        <dsp:cNvSpPr/>
      </dsp:nvSpPr>
      <dsp:spPr>
        <a:xfrm>
          <a:off x="3670154" y="1704883"/>
          <a:ext cx="868713" cy="868713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" b="-1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5E60DD-1F39-A640-9664-3BFA5BD48462}">
      <dsp:nvSpPr>
        <dsp:cNvPr id="0" name=""/>
        <dsp:cNvSpPr/>
      </dsp:nvSpPr>
      <dsp:spPr>
        <a:xfrm>
          <a:off x="4538867" y="1702712"/>
          <a:ext cx="1303069" cy="8687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800" kern="1200"/>
            <a:t>Non-</a:t>
          </a:r>
          <a:r>
            <a:rPr lang="it-IT" sz="2800" kern="1200" err="1"/>
            <a:t>Italian</a:t>
          </a:r>
          <a:endParaRPr lang="it-IT" sz="2800" kern="1200"/>
        </a:p>
      </dsp:txBody>
      <dsp:txXfrm>
        <a:off x="4538867" y="1702712"/>
        <a:ext cx="1303069" cy="86871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layout/CirclePictureHierarchy">
  <dgm:title val=""/>
  <dgm:desc val=""/>
  <dgm:catLst>
    <dgm:cat type="hierarchy" pri="1750"/>
    <dgm:cat type="picture" pri="23000"/>
    <dgm:cat type="pictureconvert" pri="2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5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h" for="ch" forName="image" refType="h" fact="0.8"/>
              <dgm:constr type="w" for="ch" forName="image" refType="h" refFor="ch" refForName="image"/>
              <dgm:constr type="t" for="ch" forName="image" refType="h" fact="0.1"/>
              <dgm:constr type="l" for="ch" forName="image"/>
              <dgm:constr type="w" for="ch" forName="text" refType="w" fact="0.6"/>
              <dgm:constr type="h" for="ch" forName="text" refType="h" fact="0.8"/>
              <dgm:constr type="t" for="ch" forName="text" refType="w" fact="0.04"/>
              <dgm:constr type="l" for="ch" forName="text" refType="w" fact="0.4"/>
            </dgm:constrLst>
            <dgm:ruleLst/>
            <dgm:layoutNode name="image" styleLbl="node0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  <dgm:layoutNode name="text" styleLbl="revTx">
              <dgm:varLst>
                <dgm:chPref val="3"/>
              </dgm:varLst>
              <dgm:alg type="tx">
                <dgm:param type="parTxLTRAlign" val="l"/>
                <dgm:param type="parTxRTLAlign" val="r"/>
              </dgm:alg>
              <dgm:shape xmlns:r="http://schemas.openxmlformats.org/officeDocument/2006/relationships" type="rect" r:blip="">
                <dgm:adjLst/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image"/>
                    <dgm:param type="dstNode" val="image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h" for="ch" forName="image2" refType="h" fact="0.8"/>
                      <dgm:constr type="w" for="ch" forName="image2" refType="h" refFor="ch" refForName="image2"/>
                      <dgm:constr type="t" for="ch" forName="image2" refType="h" fact="0.1"/>
                      <dgm:constr type="l" for="ch" forName="image2"/>
                      <dgm:constr type="w" for="ch" forName="text2" refType="w" fact="0.6"/>
                      <dgm:constr type="h" for="ch" forName="text2" refType="h" fact="0.8"/>
                      <dgm:constr type="t" for="ch" forName="text2" refType="w" fact="0.04"/>
                      <dgm:constr type="l" for="ch" forName="text2" refType="w" fact="0.4"/>
                    </dgm:constrLst>
                    <dgm:ruleLst/>
                    <dgm:layoutNode name="image2">
                      <dgm:alg type="sp"/>
                      <dgm:shape xmlns:r="http://schemas.openxmlformats.org/officeDocument/2006/relationships" type="ellipse" r:blip="" blipPhldr="1">
                        <dgm:adjLst/>
                      </dgm:shape>
                      <dgm:presOf/>
                      <dgm:constrLst/>
                      <dgm:ruleLst/>
                    </dgm:layoutNode>
                    <dgm:layoutNode name="text2" styleLbl="revTx">
                      <dgm:varLst>
                        <dgm:chPref val="3"/>
                      </dgm:varLst>
                      <dgm:alg type="tx">
                        <dgm:param type="parTxLTRAlign" val="l"/>
                        <dgm:param type="parTxRTLAlign" val="r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image2"/>
                            <dgm:param type="dstNode" val="image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h" for="ch" forName="image3" refType="h" fact="0.8"/>
                              <dgm:constr type="w" for="ch" forName="image3" refType="h" refFor="ch" refForName="image3"/>
                              <dgm:constr type="t" for="ch" forName="image3" refType="h" fact="0.1"/>
                              <dgm:constr type="l" for="ch" forName="image3"/>
                              <dgm:constr type="w" for="ch" forName="text3" refType="w" fact="0.6"/>
                              <dgm:constr type="h" for="ch" forName="text3" refType="h" fact="0.8"/>
                              <dgm:constr type="t" for="ch" forName="text3" refType="w" fact="0.04"/>
                              <dgm:constr type="l" for="ch" forName="text3" refType="w" fact="0.4"/>
                            </dgm:constrLst>
                            <dgm:ruleLst/>
                            <dgm:layoutNode name="image3">
                              <dgm:alg type="sp"/>
                              <dgm:shape xmlns:r="http://schemas.openxmlformats.org/officeDocument/2006/relationships" type="ellipse" r:blip="" blipPhldr="1">
                                <dgm:adjLst/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revTx">
                              <dgm:varLst>
                                <dgm:chPref val="3"/>
                              </dgm:varLst>
                              <dgm:alg type="tx">
                                <dgm:param type="parTxLTRAlign" val="l"/>
                                <dgm:param type="parTxRTLAlign" val="r"/>
                              </dgm:alg>
                              <dgm:shape xmlns:r="http://schemas.openxmlformats.org/officeDocument/2006/relationships" type="rect" r:blip="">
                                <dgm:adjLst/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image3"/>
                                        <dgm:param type="dstNode" val="image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image4"/>
                                        <dgm:param type="dstNode" val="image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h" for="ch" forName="image4" refType="h" fact="0.8"/>
                                      <dgm:constr type="w" for="ch" forName="image4" refType="h" refFor="ch" refForName="image4"/>
                                      <dgm:constr type="t" for="ch" forName="image4" refType="h" fact="0.1"/>
                                      <dgm:constr type="l" for="ch" forName="image4"/>
                                      <dgm:constr type="w" for="ch" forName="text4" refType="w" fact="0.6"/>
                                      <dgm:constr type="h" for="ch" forName="text4" refType="h" fact="0.8"/>
                                      <dgm:constr type="t" for="ch" forName="text4" refType="w" fact="0.04"/>
                                      <dgm:constr type="l" for="ch" forName="text4" refType="w" fact="0.4"/>
                                    </dgm:constrLst>
                                    <dgm:ruleLst/>
                                    <dgm:layoutNode name="image4">
                                      <dgm:alg type="sp"/>
                                      <dgm:shape xmlns:r="http://schemas.openxmlformats.org/officeDocument/2006/relationships" type="ellipse" r:blip="" blipPhldr="1">
                                        <dgm:adjLst/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revTx">
                                      <dgm:varLst>
                                        <dgm:chPref val="3"/>
                                      </dgm:varLst>
                                      <dgm:alg type="tx">
                                        <dgm:param type="parTxLTRAlign" val="l"/>
                                        <dgm:param type="parTxRTLAlign" val="r"/>
                                      </dgm:alg>
                                      <dgm:shape xmlns:r="http://schemas.openxmlformats.org/officeDocument/2006/relationships" type="rect" r:blip="">
                                        <dgm:adjLst/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layout/CirclePictureHierarchy">
  <dgm:title val=""/>
  <dgm:desc val=""/>
  <dgm:catLst>
    <dgm:cat type="hierarchy" pri="1750"/>
    <dgm:cat type="picture" pri="23000"/>
    <dgm:cat type="pictureconvert" pri="2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5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h" for="ch" forName="image" refType="h" fact="0.8"/>
              <dgm:constr type="w" for="ch" forName="image" refType="h" refFor="ch" refForName="image"/>
              <dgm:constr type="t" for="ch" forName="image" refType="h" fact="0.1"/>
              <dgm:constr type="l" for="ch" forName="image"/>
              <dgm:constr type="w" for="ch" forName="text" refType="w" fact="0.6"/>
              <dgm:constr type="h" for="ch" forName="text" refType="h" fact="0.8"/>
              <dgm:constr type="t" for="ch" forName="text" refType="w" fact="0.04"/>
              <dgm:constr type="l" for="ch" forName="text" refType="w" fact="0.4"/>
            </dgm:constrLst>
            <dgm:ruleLst/>
            <dgm:layoutNode name="image" styleLbl="node0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  <dgm:layoutNode name="text" styleLbl="revTx">
              <dgm:varLst>
                <dgm:chPref val="3"/>
              </dgm:varLst>
              <dgm:alg type="tx">
                <dgm:param type="parTxLTRAlign" val="l"/>
                <dgm:param type="parTxRTLAlign" val="r"/>
              </dgm:alg>
              <dgm:shape xmlns:r="http://schemas.openxmlformats.org/officeDocument/2006/relationships" type="rect" r:blip="">
                <dgm:adjLst/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image"/>
                    <dgm:param type="dstNode" val="image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h" for="ch" forName="image2" refType="h" fact="0.8"/>
                      <dgm:constr type="w" for="ch" forName="image2" refType="h" refFor="ch" refForName="image2"/>
                      <dgm:constr type="t" for="ch" forName="image2" refType="h" fact="0.1"/>
                      <dgm:constr type="l" for="ch" forName="image2"/>
                      <dgm:constr type="w" for="ch" forName="text2" refType="w" fact="0.6"/>
                      <dgm:constr type="h" for="ch" forName="text2" refType="h" fact="0.8"/>
                      <dgm:constr type="t" for="ch" forName="text2" refType="w" fact="0.04"/>
                      <dgm:constr type="l" for="ch" forName="text2" refType="w" fact="0.4"/>
                    </dgm:constrLst>
                    <dgm:ruleLst/>
                    <dgm:layoutNode name="image2">
                      <dgm:alg type="sp"/>
                      <dgm:shape xmlns:r="http://schemas.openxmlformats.org/officeDocument/2006/relationships" type="ellipse" r:blip="" blipPhldr="1">
                        <dgm:adjLst/>
                      </dgm:shape>
                      <dgm:presOf/>
                      <dgm:constrLst/>
                      <dgm:ruleLst/>
                    </dgm:layoutNode>
                    <dgm:layoutNode name="text2" styleLbl="revTx">
                      <dgm:varLst>
                        <dgm:chPref val="3"/>
                      </dgm:varLst>
                      <dgm:alg type="tx">
                        <dgm:param type="parTxLTRAlign" val="l"/>
                        <dgm:param type="parTxRTLAlign" val="r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image2"/>
                            <dgm:param type="dstNode" val="image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h" for="ch" forName="image3" refType="h" fact="0.8"/>
                              <dgm:constr type="w" for="ch" forName="image3" refType="h" refFor="ch" refForName="image3"/>
                              <dgm:constr type="t" for="ch" forName="image3" refType="h" fact="0.1"/>
                              <dgm:constr type="l" for="ch" forName="image3"/>
                              <dgm:constr type="w" for="ch" forName="text3" refType="w" fact="0.6"/>
                              <dgm:constr type="h" for="ch" forName="text3" refType="h" fact="0.8"/>
                              <dgm:constr type="t" for="ch" forName="text3" refType="w" fact="0.04"/>
                              <dgm:constr type="l" for="ch" forName="text3" refType="w" fact="0.4"/>
                            </dgm:constrLst>
                            <dgm:ruleLst/>
                            <dgm:layoutNode name="image3">
                              <dgm:alg type="sp"/>
                              <dgm:shape xmlns:r="http://schemas.openxmlformats.org/officeDocument/2006/relationships" type="ellipse" r:blip="" blipPhldr="1">
                                <dgm:adjLst/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revTx">
                              <dgm:varLst>
                                <dgm:chPref val="3"/>
                              </dgm:varLst>
                              <dgm:alg type="tx">
                                <dgm:param type="parTxLTRAlign" val="l"/>
                                <dgm:param type="parTxRTLAlign" val="r"/>
                              </dgm:alg>
                              <dgm:shape xmlns:r="http://schemas.openxmlformats.org/officeDocument/2006/relationships" type="rect" r:blip="">
                                <dgm:adjLst/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image3"/>
                                        <dgm:param type="dstNode" val="image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image4"/>
                                        <dgm:param type="dstNode" val="image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h" for="ch" forName="image4" refType="h" fact="0.8"/>
                                      <dgm:constr type="w" for="ch" forName="image4" refType="h" refFor="ch" refForName="image4"/>
                                      <dgm:constr type="t" for="ch" forName="image4" refType="h" fact="0.1"/>
                                      <dgm:constr type="l" for="ch" forName="image4"/>
                                      <dgm:constr type="w" for="ch" forName="text4" refType="w" fact="0.6"/>
                                      <dgm:constr type="h" for="ch" forName="text4" refType="h" fact="0.8"/>
                                      <dgm:constr type="t" for="ch" forName="text4" refType="w" fact="0.04"/>
                                      <dgm:constr type="l" for="ch" forName="text4" refType="w" fact="0.4"/>
                                    </dgm:constrLst>
                                    <dgm:ruleLst/>
                                    <dgm:layoutNode name="image4">
                                      <dgm:alg type="sp"/>
                                      <dgm:shape xmlns:r="http://schemas.openxmlformats.org/officeDocument/2006/relationships" type="ellipse" r:blip="" blipPhldr="1">
                                        <dgm:adjLst/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revTx">
                                      <dgm:varLst>
                                        <dgm:chPref val="3"/>
                                      </dgm:varLst>
                                      <dgm:alg type="tx">
                                        <dgm:param type="parTxLTRAlign" val="l"/>
                                        <dgm:param type="parTxRTLAlign" val="r"/>
                                      </dgm:alg>
                                      <dgm:shape xmlns:r="http://schemas.openxmlformats.org/officeDocument/2006/relationships" type="rect" r:blip="">
                                        <dgm:adjLst/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ADAC75-EB66-486E-A16B-EC7B754F2449}" type="datetimeFigureOut">
              <a:t>06/10/22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E9DEAA-4B10-435A-BB72-32CC723D043F}" type="slidenum"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020473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The environment we realized has the following architecture: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9DEAA-4B10-435A-BB72-32CC723D043F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582784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The algorithm we used for change-detection is called CUSUM and we can see it here on the right. The algorithm aims to understand if the conversion rates </a:t>
            </a:r>
            <a:r>
              <a:rPr lang="it-IT" err="1"/>
              <a:t>n_buy</a:t>
            </a:r>
            <a:r>
              <a:rPr lang="it-IT"/>
              <a:t>/</a:t>
            </a:r>
            <a:r>
              <a:rPr lang="it-IT" err="1"/>
              <a:t>n_cliks</a:t>
            </a:r>
            <a:r>
              <a:rPr lang="en-US"/>
              <a:t> are changing. The algorithm collects M data than compute hat u_0 which would be the mean conversion rate. Then, at each iteration we make the difference between </a:t>
            </a:r>
            <a:r>
              <a:rPr lang="en-US" err="1"/>
              <a:t>y_k</a:t>
            </a:r>
            <a:r>
              <a:rPr lang="en-US"/>
              <a:t> and hat u_0 and we take out from this distance from the mean epsilon, which states for the uncertainty. At each step, we sum all these differences up they overcome a set </a:t>
            </a:r>
            <a:r>
              <a:rPr lang="en-US" err="1"/>
              <a:t>threashold</a:t>
            </a:r>
            <a:r>
              <a:rPr lang="en-US"/>
              <a:t> h. We do this procedure both for the left and right tail.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9DEAA-4B10-435A-BB72-32CC723D043F}" type="slidenum">
              <a:rPr lang="it-IT" smtClean="0"/>
              <a:t>47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640620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The prices we have used so far are assumed for the winter period. In early April, temperatures rise and customers start buying more T-shirts and shorts. We assume that this change is sudden and of 15% in the first case and 20% for shorts. In contrast, the reservation price for shirts and long trousers get lower: 95% and 90% of baseline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9DEAA-4B10-435A-BB72-32CC723D043F}" type="slidenum">
              <a:rPr lang="it-IT" smtClean="0"/>
              <a:t>48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516359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The prices we have used so far are assumed for the winter period. In early April, temperatures rise and customers start buying more T-shirts and shorts. We assume that this change is sudden and of 15% for t-shirts and 2 0% for shorts. In contrast, the reservation price for shirts and long trousers get lower:95% and 90% of baseline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In October we see the opposite </a:t>
            </a:r>
            <a:r>
              <a:rPr lang="en-US" err="1"/>
              <a:t>behaviour</a:t>
            </a:r>
            <a:r>
              <a:rPr lang="en-US"/>
              <a:t>. The reservation prices are taken as the one at the beginning of the year.</a:t>
            </a:r>
          </a:p>
          <a:p>
            <a:endParaRPr lang="en-US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9DEAA-4B10-435A-BB72-32CC723D043F}" type="slidenum">
              <a:rPr lang="it-IT" smtClean="0"/>
              <a:t>49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51736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In October we see the opposite </a:t>
            </a:r>
            <a:r>
              <a:rPr lang="en-US" err="1"/>
              <a:t>behaviour</a:t>
            </a:r>
            <a:r>
              <a:rPr lang="en-US"/>
              <a:t>. The reservation prices are taken as the winter price at the beginning of the year.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9DEAA-4B10-435A-BB72-32CC723D043F}" type="slidenum">
              <a:rPr lang="it-IT" smtClean="0"/>
              <a:t>50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80665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We do not go into details for the sliding windows, the idea is simply that variables such as the average are calculated over </a:t>
            </a:r>
            <a:r>
              <a:rPr lang="en-US"/>
              <a:t>a fixed-length </a:t>
            </a:r>
            <a:r>
              <a:rPr lang="en-US" dirty="0"/>
              <a:t>time window of 90 days (quarter). Instead, we talk about the UCB with a change detection algorithm that we have implemented.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idea is that we have a change detection algorithm for each arm for each product. When a change is detected, we reset UCB associated with that product.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algorithm we chose for change-detection is called CUSUM and we can see it here on the right.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CUsUM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(or cumulative sum control chart) </a:t>
            </a:r>
            <a:r>
              <a:rPr lang="en-US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involves the calculation of a </a:t>
            </a:r>
            <a:r>
              <a:rPr lang="it-IT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cu</a:t>
            </a:r>
            <a:r>
              <a:rPr lang="it-I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mulative </a:t>
            </a:r>
            <a:r>
              <a:rPr lang="it-IT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sum</a:t>
            </a:r>
            <a:r>
              <a:rPr lang="it-I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and </a:t>
            </a:r>
            <a:r>
              <a:rPr lang="it-I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when</a:t>
            </a:r>
            <a:r>
              <a:rPr lang="it-I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the </a:t>
            </a:r>
            <a:r>
              <a:rPr lang="it-I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value</a:t>
            </a:r>
            <a:r>
              <a:rPr lang="it-I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of the sum </a:t>
            </a:r>
            <a:r>
              <a:rPr lang="it-IT" sz="18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it-I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it-I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exceeds</a:t>
            </a:r>
            <a:r>
              <a:rPr lang="it-I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 </a:t>
            </a:r>
            <a:r>
              <a:rPr lang="it-I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certain</a:t>
            </a:r>
            <a:r>
              <a:rPr lang="it-I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it-I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threshold</a:t>
            </a:r>
            <a:r>
              <a:rPr lang="it-I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it-I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value</a:t>
            </a:r>
            <a:r>
              <a:rPr lang="it-I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a </a:t>
            </a:r>
            <a:r>
              <a:rPr lang="it-I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change</a:t>
            </a:r>
            <a:r>
              <a:rPr lang="it-I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it-I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is</a:t>
            </a:r>
            <a:r>
              <a:rPr lang="it-I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it-I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detected</a:t>
            </a:r>
            <a:r>
              <a:rPr lang="it-I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 particular, our algorithm aims to understand if the conversion rates are changing. The algorithm collects M data </a:t>
            </a:r>
            <a:r>
              <a:rPr lang="it-IT" dirty="0" err="1"/>
              <a:t>n_buy</a:t>
            </a:r>
            <a:r>
              <a:rPr lang="it-IT" dirty="0"/>
              <a:t>/</a:t>
            </a:r>
            <a:r>
              <a:rPr lang="it-IT" dirty="0" err="1"/>
              <a:t>n_cliks</a:t>
            </a:r>
            <a:r>
              <a:rPr lang="en-US" dirty="0"/>
              <a:t> than compute hat u_0 which would be the mean conversion rate. Then, at each iteration we make the difference between </a:t>
            </a:r>
            <a:r>
              <a:rPr lang="en-US" dirty="0" err="1"/>
              <a:t>y_k</a:t>
            </a:r>
            <a:r>
              <a:rPr lang="en-US" dirty="0"/>
              <a:t> and hat u_0 and we take out from this distance from the epsilon, which states for the variability. At each step, we sum all these </a:t>
            </a:r>
            <a:r>
              <a:rPr lang="en-US" dirty="0" err="1"/>
              <a:t>s_k</a:t>
            </a:r>
            <a:r>
              <a:rPr lang="en-US" dirty="0"/>
              <a:t> up they overcome a </a:t>
            </a:r>
            <a:r>
              <a:rPr lang="en-US" dirty="0" err="1"/>
              <a:t>setted</a:t>
            </a:r>
            <a:r>
              <a:rPr lang="en-US" dirty="0"/>
              <a:t> </a:t>
            </a:r>
            <a:r>
              <a:rPr lang="en-US" dirty="0" err="1"/>
              <a:t>threashold</a:t>
            </a:r>
            <a:r>
              <a:rPr lang="en-US" dirty="0"/>
              <a:t> h. We do this procedure both for the left and right tail.</a:t>
            </a:r>
          </a:p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9DEAA-4B10-435A-BB72-32CC723D043F}" type="slidenum">
              <a:rPr lang="it-IT" smtClean="0"/>
              <a:t>51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101293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the </a:t>
            </a:r>
            <a:r>
              <a:rPr lang="en-US" err="1"/>
              <a:t>threashold</a:t>
            </a:r>
            <a:r>
              <a:rPr lang="en-US"/>
              <a:t> is set to avoid false positives: in fact when we detect a change we reset </a:t>
            </a:r>
            <a:r>
              <a:rPr lang="en-US" err="1"/>
              <a:t>ucb</a:t>
            </a:r>
            <a:r>
              <a:rPr lang="en-US"/>
              <a:t> and loose all information. this should only be done if we have a very high confidence because it has a high cost if we are wrong.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9DEAA-4B10-435A-BB72-32CC723D043F}" type="slidenum">
              <a:rPr lang="it-IT" smtClean="0"/>
              <a:t>52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08245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9DEAA-4B10-435A-BB72-32CC723D043F}" type="slidenum">
              <a:rPr lang="it-IT" smtClean="0"/>
              <a:t>59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348702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9DEAA-4B10-435A-BB72-32CC723D043F}" type="slidenum">
              <a:rPr lang="it-IT" smtClean="0"/>
              <a:t>60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637214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9DEAA-4B10-435A-BB72-32CC723D043F}" type="slidenum">
              <a:rPr lang="it-IT" smtClean="0"/>
              <a:t>61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815171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splitting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9DEAA-4B10-435A-BB72-32CC723D043F}" type="slidenum">
              <a:rPr lang="it-IT" smtClean="0"/>
              <a:t>64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39062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For the description of the user, try to do something more visual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9DEAA-4B10-435A-BB72-32CC723D043F}" type="slidenum">
              <a:rPr lang="it-IT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226476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9DEAA-4B10-435A-BB72-32CC723D043F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050655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9DEAA-4B10-435A-BB72-32CC723D043F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448728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Every day, there is a random number of potential new customers (returning customers are not considered here). In particular, every single customer can land on the webpage in which one of the 5 products is primary or on the webpage of a product sold by a (non-strategic) competitor. Call </a:t>
            </a:r>
            <a:r>
              <a:rPr lang="it-IT" sz="180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𝛼</a:t>
            </a:r>
            <a:r>
              <a:rPr lang="en-US" sz="180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_</a:t>
            </a:r>
            <a:r>
              <a:rPr lang="en-US" sz="180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i</a:t>
            </a:r>
            <a:r>
              <a:rPr lang="en-US" sz="180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the ratio of customers landing on the webpage in which product Pi is primary, and call </a:t>
            </a:r>
            <a:r>
              <a:rPr lang="it-IT" sz="180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𝛼</a:t>
            </a:r>
            <a:r>
              <a:rPr lang="en-US" sz="180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_0 the ratio of customers landing on the webpage of a competitor. In practice, you can only consider the </a:t>
            </a:r>
            <a:r>
              <a:rPr lang="it-IT" sz="1800">
                <a:effectLst/>
                <a:highlight>
                  <a:srgbClr val="FFFF00"/>
                </a:highlight>
                <a:latin typeface="Arial" panose="020B0604020202020204" pitchFamily="34" charset="0"/>
                <a:ea typeface="Arial" panose="020B0604020202020204" pitchFamily="34" charset="0"/>
              </a:rPr>
              <a:t>𝛼</a:t>
            </a:r>
            <a:r>
              <a:rPr lang="en-US" sz="180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ratios and disregard the total number of users. However, the </a:t>
            </a:r>
            <a:r>
              <a:rPr lang="it-IT" sz="180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𝛼</a:t>
            </a:r>
            <a:r>
              <a:rPr lang="en-US" sz="180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ratios will be subject to noise. That is, every day, the value of the </a:t>
            </a:r>
            <a:r>
              <a:rPr lang="it-IT" sz="180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𝛼</a:t>
            </a:r>
            <a:r>
              <a:rPr lang="en-US" sz="180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ratios will be realizations of independent </a:t>
            </a:r>
            <a:r>
              <a:rPr lang="en-US" sz="1800">
                <a:effectLst/>
                <a:highlight>
                  <a:srgbClr val="FFFF00"/>
                </a:highlight>
                <a:latin typeface="Arial" panose="020B0604020202020204" pitchFamily="34" charset="0"/>
                <a:ea typeface="Arial" panose="020B0604020202020204" pitchFamily="34" charset="0"/>
              </a:rPr>
              <a:t>Dirichlet random variables.</a:t>
            </a:r>
            <a:endParaRPr lang="it-IT" sz="180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endParaRPr lang="en-US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9DEAA-4B10-435A-BB72-32CC723D043F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502613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Every day, there is a random number of potential new customers (returning customers are not considered here). In particular, every single customer can land on the webpage in which one of the 5 products is primary or on the webpage of a product sold by a (non-strategic) competitor. Call </a:t>
            </a:r>
            <a:r>
              <a:rPr lang="it-IT" sz="180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𝛼</a:t>
            </a:r>
            <a:r>
              <a:rPr lang="en-US" sz="180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_</a:t>
            </a:r>
            <a:r>
              <a:rPr lang="en-US" sz="180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i</a:t>
            </a:r>
            <a:r>
              <a:rPr lang="en-US" sz="180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the ratio of customers landing on the webpage in which product Pi is primary, and call </a:t>
            </a:r>
            <a:r>
              <a:rPr lang="it-IT" sz="180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𝛼</a:t>
            </a:r>
            <a:r>
              <a:rPr lang="en-US" sz="180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_0 the ratio of customers landing on the webpage of a competitor. In practice, you can only consider the </a:t>
            </a:r>
            <a:r>
              <a:rPr lang="it-IT" sz="1800">
                <a:effectLst/>
                <a:highlight>
                  <a:srgbClr val="FFFF00"/>
                </a:highlight>
                <a:latin typeface="Arial" panose="020B0604020202020204" pitchFamily="34" charset="0"/>
                <a:ea typeface="Arial" panose="020B0604020202020204" pitchFamily="34" charset="0"/>
              </a:rPr>
              <a:t>𝛼</a:t>
            </a:r>
            <a:r>
              <a:rPr lang="en-US" sz="180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ratios and disregard the total number of users. However, the </a:t>
            </a:r>
            <a:r>
              <a:rPr lang="it-IT" sz="180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𝛼</a:t>
            </a:r>
            <a:r>
              <a:rPr lang="en-US" sz="180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ratios will be subject to noise. That is, every day, the value of the </a:t>
            </a:r>
            <a:r>
              <a:rPr lang="it-IT" sz="180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𝛼</a:t>
            </a:r>
            <a:r>
              <a:rPr lang="en-US" sz="180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ratios will be realizations of independent </a:t>
            </a:r>
            <a:r>
              <a:rPr lang="en-US" sz="1800">
                <a:effectLst/>
                <a:highlight>
                  <a:srgbClr val="FFFF00"/>
                </a:highlight>
                <a:latin typeface="Arial" panose="020B0604020202020204" pitchFamily="34" charset="0"/>
                <a:ea typeface="Arial" panose="020B0604020202020204" pitchFamily="34" charset="0"/>
              </a:rPr>
              <a:t>Dirichlet random variables.</a:t>
            </a:r>
            <a:endParaRPr lang="it-IT" sz="180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endParaRPr lang="en-US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9DEAA-4B10-435A-BB72-32CC723D043F}" type="slidenum">
              <a:rPr lang="it-IT" smtClean="0"/>
              <a:t>25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482127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9DEAA-4B10-435A-BB72-32CC723D043F}" type="slidenum">
              <a:rPr lang="it-IT" smtClean="0"/>
              <a:t>39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426613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9DEAA-4B10-435A-BB72-32CC723D043F}" type="slidenum">
              <a:rPr lang="it-IT" smtClean="0"/>
              <a:t>42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533691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objective of the step 6 was to learn the demand curves in a non-stationary environment. In particular, we were asked to </a:t>
            </a:r>
            <a:r>
              <a:rPr lang="en-US" sz="12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face this non-stationarity with two kinds of UCB-like </a:t>
            </a:r>
            <a:r>
              <a:rPr lang="en-US" sz="12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approches</a:t>
            </a:r>
            <a:r>
              <a:rPr lang="en-US" sz="12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: first, a sliding-window </a:t>
            </a:r>
            <a:r>
              <a:rPr lang="it-IT" sz="12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UCB and second a </a:t>
            </a:r>
            <a:r>
              <a:rPr lang="en-US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UCB with a change detection algorithm.</a:t>
            </a:r>
          </a:p>
          <a:p>
            <a:r>
              <a:rPr lang="en-US" dirty="0"/>
              <a:t>We have seen that these algorithms perform very differently depending on the magnitude and frequency of change. In these slides, we will present the results obtained when we assume only 2 annual changes based on seasonality.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9DEAA-4B10-435A-BB72-32CC723D043F}" type="slidenum">
              <a:rPr lang="it-IT" smtClean="0"/>
              <a:t>46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48295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</a:t>
            </a:r>
            <a:endParaRPr lang="de-DE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de-DE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A8E5F-40E5-4553-9F3C-699F1A5B8145}" type="datetimeFigureOut">
              <a:rPr lang="de-DE" smtClean="0"/>
              <a:t>06.10.22</a:t>
            </a:fld>
            <a:endParaRPr lang="de-DE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D45B7-DFE2-4393-8D37-380FC36BF3AA}" type="slidenum">
              <a:rPr lang="de-DE" smtClean="0"/>
              <a:t>‹N›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861926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  <a:endParaRPr lang="de-DE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de-DE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A8E5F-40E5-4553-9F3C-699F1A5B8145}" type="datetimeFigureOut">
              <a:rPr lang="de-DE" smtClean="0"/>
              <a:t>06.10.22</a:t>
            </a:fld>
            <a:endParaRPr lang="de-DE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D45B7-DFE2-4393-8D37-380FC36BF3AA}" type="slidenum">
              <a:rPr lang="de-DE" smtClean="0"/>
              <a:t>‹N›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244690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  <a:endParaRPr lang="de-DE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de-DE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A8E5F-40E5-4553-9F3C-699F1A5B8145}" type="datetimeFigureOut">
              <a:rPr lang="de-DE" smtClean="0"/>
              <a:t>06.10.22</a:t>
            </a:fld>
            <a:endParaRPr lang="de-DE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D45B7-DFE2-4393-8D37-380FC36BF3AA}" type="slidenum">
              <a:rPr lang="de-DE" smtClean="0"/>
              <a:t>‹N›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268423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  <a:endParaRPr lang="de-DE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de-DE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A8E5F-40E5-4553-9F3C-699F1A5B8145}" type="datetimeFigureOut">
              <a:rPr lang="de-DE" smtClean="0"/>
              <a:t>06.10.22</a:t>
            </a:fld>
            <a:endParaRPr lang="de-DE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D45B7-DFE2-4393-8D37-380FC36BF3AA}" type="slidenum">
              <a:rPr lang="de-DE" smtClean="0"/>
              <a:t>‹N›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63181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</a:t>
            </a:r>
            <a:endParaRPr lang="de-DE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A8E5F-40E5-4553-9F3C-699F1A5B8145}" type="datetimeFigureOut">
              <a:rPr lang="de-DE" smtClean="0"/>
              <a:t>06.10.22</a:t>
            </a:fld>
            <a:endParaRPr lang="de-DE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D45B7-DFE2-4393-8D37-380FC36BF3AA}" type="slidenum">
              <a:rPr lang="de-DE" smtClean="0"/>
              <a:t>‹N›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773935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  <a:endParaRPr lang="de-DE"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de-DE"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de-DE"/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A8E5F-40E5-4553-9F3C-699F1A5B8145}" type="datetimeFigureOut">
              <a:rPr lang="de-DE" smtClean="0"/>
              <a:t>06.10.22</a:t>
            </a:fld>
            <a:endParaRPr lang="de-DE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D45B7-DFE2-4393-8D37-380FC36BF3AA}" type="slidenum">
              <a:rPr lang="de-DE" smtClean="0"/>
              <a:t>‹N›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840897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</a:t>
            </a:r>
            <a:endParaRPr lang="de-DE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de-DE"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de-DE"/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A8E5F-40E5-4553-9F3C-699F1A5B8145}" type="datetimeFigureOut">
              <a:rPr lang="de-DE" smtClean="0"/>
              <a:t>06.10.22</a:t>
            </a:fld>
            <a:endParaRPr lang="de-DE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D45B7-DFE2-4393-8D37-380FC36BF3AA}" type="slidenum">
              <a:rPr lang="de-DE" smtClean="0"/>
              <a:t>‹N›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479829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  <a:endParaRPr lang="de-DE"/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A8E5F-40E5-4553-9F3C-699F1A5B8145}" type="datetimeFigureOut">
              <a:rPr lang="de-DE" smtClean="0"/>
              <a:t>06.10.22</a:t>
            </a:fld>
            <a:endParaRPr lang="de-DE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D45B7-DFE2-4393-8D37-380FC36BF3AA}" type="slidenum">
              <a:rPr lang="de-DE" smtClean="0"/>
              <a:t>‹N›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17825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A8E5F-40E5-4553-9F3C-699F1A5B8145}" type="datetimeFigureOut">
              <a:rPr lang="de-DE" smtClean="0"/>
              <a:t>06.10.22</a:t>
            </a:fld>
            <a:endParaRPr lang="de-DE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D45B7-DFE2-4393-8D37-380FC36BF3AA}" type="slidenum">
              <a:rPr lang="de-DE" smtClean="0"/>
              <a:t>‹N›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40951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</a:t>
            </a:r>
            <a:endParaRPr lang="de-DE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de-DE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A8E5F-40E5-4553-9F3C-699F1A5B8145}" type="datetimeFigureOut">
              <a:rPr lang="de-DE" smtClean="0"/>
              <a:t>06.10.22</a:t>
            </a:fld>
            <a:endParaRPr lang="de-DE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D45B7-DFE2-4393-8D37-380FC36BF3AA}" type="slidenum">
              <a:rPr lang="de-DE" smtClean="0"/>
              <a:t>‹N›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658163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</a:t>
            </a:r>
            <a:endParaRPr lang="de-DE"/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A8E5F-40E5-4553-9F3C-699F1A5B8145}" type="datetimeFigureOut">
              <a:rPr lang="de-DE" smtClean="0"/>
              <a:t>06.10.22</a:t>
            </a:fld>
            <a:endParaRPr lang="de-DE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D45B7-DFE2-4393-8D37-380FC36BF3AA}" type="slidenum">
              <a:rPr lang="de-DE" smtClean="0"/>
              <a:t>‹N›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885766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</a:t>
            </a:r>
            <a:endParaRPr lang="de-DE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de-DE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4A8E5F-40E5-4553-9F3C-699F1A5B8145}" type="datetimeFigureOut">
              <a:rPr lang="de-DE" smtClean="0"/>
              <a:t>06.10.22</a:t>
            </a:fld>
            <a:endParaRPr lang="de-DE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CD45B7-DFE2-4393-8D37-380FC36BF3AA}" type="slidenum">
              <a:rPr lang="de-DE" smtClean="0"/>
              <a:t>‹N›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019314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tiff"/><Relationship Id="rId7" Type="http://schemas.openxmlformats.org/officeDocument/2006/relationships/image" Target="../media/image48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tiff"/><Relationship Id="rId5" Type="http://schemas.openxmlformats.org/officeDocument/2006/relationships/image" Target="../media/image46.tiff"/><Relationship Id="rId4" Type="http://schemas.openxmlformats.org/officeDocument/2006/relationships/image" Target="../media/image45.tiff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5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Relationship Id="rId9" Type="http://schemas.openxmlformats.org/officeDocument/2006/relationships/image" Target="../media/image59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3FE04CC-4203-D3AA-7073-3D4D7FF9076D}"/>
              </a:ext>
            </a:extLst>
          </p:cNvPr>
          <p:cNvSpPr/>
          <p:nvPr/>
        </p:nvSpPr>
        <p:spPr>
          <a:xfrm>
            <a:off x="0" y="-1"/>
            <a:ext cx="12192000" cy="1952171"/>
          </a:xfrm>
          <a:prstGeom prst="rect">
            <a:avLst/>
          </a:prstGeom>
          <a:solidFill>
            <a:srgbClr val="9AF7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Immagine 3">
            <a:extLst>
              <a:ext uri="{FF2B5EF4-FFF2-40B4-BE49-F238E27FC236}">
                <a16:creationId xmlns:a16="http://schemas.microsoft.com/office/drawing/2014/main" id="{EBA1A0C6-0859-BAEE-ADC3-30838BC9B0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830" t="-1907" r="24025" b="2002"/>
          <a:stretch/>
        </p:blipFill>
        <p:spPr>
          <a:xfrm>
            <a:off x="4974987" y="2214877"/>
            <a:ext cx="7162456" cy="4643123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0" y="381000"/>
            <a:ext cx="8904515" cy="1294835"/>
          </a:xfrm>
        </p:spPr>
        <p:txBody>
          <a:bodyPr/>
          <a:lstStyle/>
          <a:p>
            <a:r>
              <a:rPr lang="en-US" sz="8000">
                <a:latin typeface="Impact"/>
                <a:cs typeface="Calibri Light"/>
              </a:rPr>
              <a:t>Project Presentation</a:t>
            </a:r>
            <a:endParaRPr lang="en-US" sz="8000">
              <a:latin typeface="Impact"/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4D4C2A3F-0CAC-C58D-4FA7-BC318A2ACA78}"/>
              </a:ext>
            </a:extLst>
          </p:cNvPr>
          <p:cNvSpPr txBox="1"/>
          <p:nvPr/>
        </p:nvSpPr>
        <p:spPr>
          <a:xfrm>
            <a:off x="165100" y="2086489"/>
            <a:ext cx="3635787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Calibri"/>
                <a:cs typeface="Calibri"/>
              </a:rPr>
              <a:t>Online Learning Application</a:t>
            </a:r>
          </a:p>
          <a:p>
            <a:r>
              <a:rPr lang="en-US">
                <a:ea typeface="Calibri"/>
                <a:cs typeface="Calibri"/>
              </a:rPr>
              <a:t>Academic Year 2021-2022</a:t>
            </a:r>
            <a:endParaRPr lang="en-US"/>
          </a:p>
          <a:p>
            <a:r>
              <a:rPr lang="en-US">
                <a:ea typeface="Calibri"/>
                <a:cs typeface="Calibri"/>
              </a:rPr>
              <a:t>Prof. </a:t>
            </a:r>
            <a:r>
              <a:rPr lang="en-US"/>
              <a:t>GATTI NICOLA</a:t>
            </a:r>
            <a:endParaRPr lang="en-US">
              <a:ea typeface="Calibri"/>
              <a:cs typeface="Calibri"/>
            </a:endParaRPr>
          </a:p>
          <a:p>
            <a:endParaRPr lang="it-IT">
              <a:ea typeface="Calibri"/>
              <a:cs typeface="Calibri"/>
            </a:endParaRPr>
          </a:p>
          <a:p>
            <a:endParaRPr lang="it-IT">
              <a:ea typeface="Calibri"/>
              <a:cs typeface="Calibri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ABEB5A1B-FC85-F77E-AD3B-56CD16E5EDC2}"/>
              </a:ext>
            </a:extLst>
          </p:cNvPr>
          <p:cNvSpPr txBox="1"/>
          <p:nvPr/>
        </p:nvSpPr>
        <p:spPr>
          <a:xfrm>
            <a:off x="165099" y="5188165"/>
            <a:ext cx="3635787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err="1">
                <a:ea typeface="Calibri"/>
                <a:cs typeface="Calibri"/>
              </a:rPr>
              <a:t>Aygalic</a:t>
            </a:r>
            <a:r>
              <a:rPr lang="it-IT">
                <a:ea typeface="Calibri"/>
                <a:cs typeface="Calibri"/>
              </a:rPr>
              <a:t> Jara</a:t>
            </a:r>
          </a:p>
          <a:p>
            <a:r>
              <a:rPr lang="it-IT">
                <a:ea typeface="Calibri"/>
                <a:cs typeface="Calibri"/>
              </a:rPr>
              <a:t>Christopher </a:t>
            </a:r>
            <a:r>
              <a:rPr lang="it-IT">
                <a:ea typeface="+mn-lt"/>
                <a:cs typeface="+mn-lt"/>
              </a:rPr>
              <a:t>Volpi </a:t>
            </a:r>
            <a:r>
              <a:rPr lang="it-IT">
                <a:ea typeface="Calibri"/>
                <a:cs typeface="Calibri"/>
              </a:rPr>
              <a:t> </a:t>
            </a:r>
          </a:p>
          <a:p>
            <a:r>
              <a:rPr lang="it-IT">
                <a:ea typeface="+mn-lt"/>
                <a:cs typeface="+mn-lt"/>
              </a:rPr>
              <a:t>Giulia Montani</a:t>
            </a:r>
            <a:endParaRPr lang="it-IT">
              <a:ea typeface="Calibri"/>
              <a:cs typeface="Calibri"/>
            </a:endParaRPr>
          </a:p>
          <a:p>
            <a:r>
              <a:rPr lang="it-IT">
                <a:ea typeface="Calibri"/>
                <a:cs typeface="Calibri"/>
              </a:rPr>
              <a:t>Luca Mainini</a:t>
            </a:r>
          </a:p>
          <a:p>
            <a:r>
              <a:rPr lang="it-IT">
                <a:ea typeface="Calibri"/>
                <a:cs typeface="Calibri"/>
              </a:rPr>
              <a:t>Roberta Troilo</a:t>
            </a:r>
          </a:p>
        </p:txBody>
      </p:sp>
    </p:spTree>
    <p:extLst>
      <p:ext uri="{BB962C8B-B14F-4D97-AF65-F5344CB8AC3E}">
        <p14:creationId xmlns:p14="http://schemas.microsoft.com/office/powerpoint/2010/main" val="39625839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0F7B23B-E6F0-0B3F-A0F6-B4C0829BC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Impact" panose="020B0806030902050204" pitchFamily="34" charset="0"/>
              </a:rPr>
              <a:t>Hypothesis on User Distribution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Segnaposto contenuto 2">
                <a:extLst>
                  <a:ext uri="{FF2B5EF4-FFF2-40B4-BE49-F238E27FC236}">
                    <a16:creationId xmlns:a16="http://schemas.microsoft.com/office/drawing/2014/main" id="{19B64AD7-BBB9-2182-31FA-FB63AA50F75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7500" lnSpcReduction="20000"/>
              </a:bodyPr>
              <a:lstStyle/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>
                    <a:solidFill>
                      <a:schemeClr val="tx1"/>
                    </a:solidFill>
                  </a:rPr>
                  <a:t>The </a:t>
                </a:r>
                <a:r>
                  <a:rPr lang="en-US"/>
                  <a:t>n</a:t>
                </a:r>
                <a:r>
                  <a:rPr lang="en-US">
                    <a:solidFill>
                      <a:schemeClr val="tx1"/>
                    </a:solidFill>
                  </a:rPr>
                  <a:t>umber of daily users follows a Gaussian distribution</a:t>
                </a:r>
              </a:p>
              <a:p>
                <a:pPr marL="457200" lvl="1" indent="0">
                  <a:lnSpc>
                    <a:spcPct val="150000"/>
                  </a:lnSpc>
                  <a:buNone/>
                </a:pPr>
                <a:r>
                  <a:rPr lang="en-US"/>
                  <a:t>In case we consider a homogeneous:</a:t>
                </a:r>
              </a:p>
              <a:p>
                <a:pPr marL="457200" lvl="1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mtClean="0"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𝒩</m:t>
                      </m:r>
                      <m:r>
                        <a:rPr lang="en-US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𝑢𝑠𝑒𝑟𝑠</m:t>
                          </m:r>
                        </m:sub>
                      </m:sSub>
                      <m:r>
                        <a:rPr lang="en-US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0,2∗</m:t>
                              </m:r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𝑢𝑠𝑒𝑟𝑠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/>
                  <a:t>In case we consider the 3 classes of users:</a:t>
                </a:r>
              </a:p>
              <a:p>
                <a:pPr marL="457200" lvl="1" indent="0">
                  <a:lnSpc>
                    <a:spcPct val="150000"/>
                  </a:lnSpc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mtClean="0">
                            <a:latin typeface="Cambria Math" panose="02040503050406030204" pitchFamily="18" charset="0"/>
                          </a:rPr>
                          <m:t>N</m:t>
                        </m:r>
                      </m:e>
                      <m:sub>
                        <m:r>
                          <a:rPr lang="it-IT" b="0" i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𝒩</m:t>
                    </m:r>
                    <m:r>
                      <a:rPr 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0,2∗</m:t>
                            </m:r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>
                    <a:solidFill>
                      <a:schemeClr val="tx1"/>
                    </a:solidFill>
                  </a:rPr>
                  <a:t>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=0.3∗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𝑢𝑠𝑒𝑟𝑠</m:t>
                        </m:r>
                      </m:sub>
                    </m:sSub>
                  </m:oMath>
                </a14:m>
                <a:endParaRPr lang="en-US">
                  <a:solidFill>
                    <a:schemeClr val="tx1"/>
                  </a:solidFill>
                </a:endParaRPr>
              </a:p>
              <a:p>
                <a:pPr marL="457200" lvl="1" indent="0">
                  <a:lnSpc>
                    <a:spcPct val="150000"/>
                  </a:lnSpc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mtClean="0">
                            <a:latin typeface="Cambria Math" panose="02040503050406030204" pitchFamily="18" charset="0"/>
                          </a:rPr>
                          <m:t>N</m:t>
                        </m:r>
                      </m:e>
                      <m:sub>
                        <m:r>
                          <a:rPr lang="it-IT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𝒩</m:t>
                    </m:r>
                    <m:r>
                      <a:rPr 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0,2∗</m:t>
                            </m:r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>
                    <a:solidFill>
                      <a:schemeClr val="tx1"/>
                    </a:solidFill>
                  </a:rPr>
                  <a:t>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=0.4∗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𝑢𝑠𝑒𝑟𝑠</m:t>
                        </m:r>
                      </m:sub>
                    </m:sSub>
                  </m:oMath>
                </a14:m>
                <a:endParaRPr lang="en-US"/>
              </a:p>
              <a:p>
                <a:pPr marL="457200" lvl="1" indent="0">
                  <a:lnSpc>
                    <a:spcPct val="150000"/>
                  </a:lnSpc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mtClean="0">
                            <a:latin typeface="Cambria Math" panose="02040503050406030204" pitchFamily="18" charset="0"/>
                          </a:rPr>
                          <m:t>N</m:t>
                        </m:r>
                      </m:e>
                      <m:sub>
                        <m:r>
                          <a:rPr lang="it-IT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𝒩</m:t>
                    </m:r>
                    <m:r>
                      <a:rPr 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0,2∗</m:t>
                            </m:r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>
                    <a:solidFill>
                      <a:schemeClr val="tx1"/>
                    </a:solidFill>
                  </a:rPr>
                  <a:t>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=0.3∗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𝑢𝑠𝑒𝑟𝑠</m:t>
                        </m:r>
                      </m:sub>
                    </m:sSub>
                  </m:oMath>
                </a14:m>
                <a:endParaRPr lang="en-US">
                  <a:solidFill>
                    <a:schemeClr val="tx1"/>
                  </a:solidFill>
                </a:endParaRPr>
              </a:p>
              <a:p>
                <a:pPr marL="457200" lvl="1" indent="0">
                  <a:lnSpc>
                    <a:spcPct val="150000"/>
                  </a:lnSpc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1" i="1">
                            <a:latin typeface="Cambria Math" panose="02040503050406030204" pitchFamily="18" charset="0"/>
                          </a:rPr>
                          <m:t>𝜶</m:t>
                        </m:r>
                      </m:e>
                      <m:sub>
                        <m:r>
                          <a:rPr lang="it-IT" b="1" i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it-IT" b="1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it-IT" b="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it-IT" b="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it-IT" b="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it-IT" b="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  <m:r>
                              <a:rPr lang="it-IT" b="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it-IT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𝐷𝑖𝑟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̂"/>
                        <m:ctrlPr>
                          <a:rPr lang="it-IT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it-IT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1" i="1" smtClean="0">
                                <a:latin typeface="Cambria Math" panose="02040503050406030204" pitchFamily="18" charset="0"/>
                              </a:rPr>
                              <m:t>𝜶</m:t>
                            </m:r>
                          </m:e>
                          <m:sub>
                            <m:r>
                              <a:rPr lang="it-IT" b="1" i="1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e>
                    </m:acc>
                    <m:r>
                      <a:rPr lang="it-IT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it-IT"/>
                  <a:t> </a:t>
                </a:r>
                <a:r>
                  <a:rPr lang="it-IT" err="1"/>
                  <a:t>where</a:t>
                </a:r>
                <a:r>
                  <a:rPr lang="it-IT"/>
                  <a:t>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=1,2,3</m:t>
                    </m:r>
                  </m:oMath>
                </a14:m>
                <a:endParaRPr lang="it-IT"/>
              </a:p>
              <a:p>
                <a:pPr marL="457200" lvl="1" indent="0">
                  <a:lnSpc>
                    <a:spcPct val="150000"/>
                  </a:lnSpc>
                  <a:buNone/>
                </a:pPr>
                <a:r>
                  <a:rPr lang="it-IT" err="1"/>
                  <a:t>users_per_product_i</a:t>
                </a:r>
                <a:r>
                  <a:rPr lang="it-IT"/>
                  <a:t> = </a:t>
                </a:r>
                <a:r>
                  <a:rPr lang="it-IT" err="1"/>
                  <a:t>np.random.multinomial</a:t>
                </a:r>
                <a:r>
                  <a:rPr lang="it-IT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mtClean="0">
                            <a:latin typeface="Cambria Math" panose="02040503050406030204" pitchFamily="18" charset="0"/>
                          </a:rPr>
                          <m:t>N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it-IT" b="0" i="0" smtClean="0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it-IT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1" i="1">
                            <a:latin typeface="Cambria Math" panose="02040503050406030204" pitchFamily="18" charset="0"/>
                          </a:rPr>
                          <m:t>𝜶</m:t>
                        </m:r>
                      </m:e>
                      <m:sub>
                        <m:r>
                          <a:rPr lang="it-IT" b="1" i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it-IT"/>
              </a:p>
              <a:p>
                <a:pPr lvl="1">
                  <a:lnSpc>
                    <a:spcPct val="150000"/>
                  </a:lnSpc>
                </a:pPr>
                <a:endParaRPr lang="en-US">
                  <a:solidFill>
                    <a:schemeClr val="tx1"/>
                  </a:solidFill>
                </a:endParaRPr>
              </a:p>
              <a:p>
                <a:pPr lvl="1">
                  <a:lnSpc>
                    <a:spcPct val="150000"/>
                  </a:lnSpc>
                </a:pPr>
                <a:endParaRPr lang="en-US">
                  <a:solidFill>
                    <a:schemeClr val="tx1"/>
                  </a:solidFill>
                </a:endParaRPr>
              </a:p>
              <a:p>
                <a:pPr marL="457200" lvl="1" indent="0">
                  <a:lnSpc>
                    <a:spcPct val="150000"/>
                  </a:lnSpc>
                  <a:buNone/>
                </a:pPr>
                <a:endParaRPr lang="en-US">
                  <a:solidFill>
                    <a:schemeClr val="tx1"/>
                  </a:solidFill>
                </a:endParaRPr>
              </a:p>
              <a:p>
                <a:pPr lvl="1">
                  <a:lnSpc>
                    <a:spcPct val="150000"/>
                  </a:lnSpc>
                </a:pPr>
                <a:endParaRPr lang="en-US"/>
              </a:p>
              <a:p>
                <a:pPr marL="457200" lvl="1" indent="0">
                  <a:lnSpc>
                    <a:spcPct val="150000"/>
                  </a:lnSpc>
                  <a:buNone/>
                </a:pPr>
                <a:endParaRPr lang="en-US"/>
              </a:p>
              <a:p>
                <a:pPr>
                  <a:lnSpc>
                    <a:spcPct val="150000"/>
                  </a:lnSpc>
                </a:pPr>
                <a:endParaRPr lang="en-US">
                  <a:solidFill>
                    <a:schemeClr val="tx1"/>
                  </a:solidFill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en-US">
                  <a:solidFill>
                    <a:schemeClr val="tx1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10" name="Segnaposto contenuto 2">
                <a:extLst>
                  <a:ext uri="{FF2B5EF4-FFF2-40B4-BE49-F238E27FC236}">
                    <a16:creationId xmlns:a16="http://schemas.microsoft.com/office/drawing/2014/main" id="{19B64AD7-BBB9-2182-31FA-FB63AA50F75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066044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EC70001-B2F6-C4D3-316A-7D9528C25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err="1">
                <a:latin typeface="Impact" panose="020B0806030902050204" pitchFamily="34" charset="0"/>
                <a:ea typeface="Calibri Light"/>
                <a:cs typeface="Calibri Light"/>
              </a:rPr>
              <a:t>Daily</a:t>
            </a:r>
            <a:r>
              <a:rPr lang="it-IT">
                <a:latin typeface="Impact" panose="020B0806030902050204" pitchFamily="34" charset="0"/>
                <a:ea typeface="Calibri Light"/>
                <a:cs typeface="Calibri Light"/>
              </a:rPr>
              <a:t> Customers - </a:t>
            </a:r>
            <a:r>
              <a:rPr lang="it-IT" err="1">
                <a:latin typeface="Impact" panose="020B0806030902050204" pitchFamily="34" charset="0"/>
                <a:ea typeface="Calibri Light"/>
                <a:cs typeface="Calibri Light"/>
              </a:rPr>
              <a:t>UsersGenerator</a:t>
            </a:r>
            <a:endParaRPr lang="it-IT">
              <a:latin typeface="Impact" panose="020B0806030902050204" pitchFamily="34" charset="0"/>
            </a:endParaRP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9DFA769-34AA-D4E7-197A-3803A9CA85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7629" y="1825625"/>
            <a:ext cx="11879942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it-IT" sz="1800" err="1">
                <a:latin typeface="Consolas"/>
              </a:rPr>
              <a:t>def</a:t>
            </a:r>
            <a:r>
              <a:rPr lang="it-IT" sz="1800">
                <a:latin typeface="Consolas"/>
              </a:rPr>
              <a:t> </a:t>
            </a:r>
            <a:r>
              <a:rPr lang="it-IT" sz="1800" err="1">
                <a:latin typeface="Consolas"/>
              </a:rPr>
              <a:t>UsersGenerator</a:t>
            </a:r>
            <a:r>
              <a:rPr lang="it-IT" sz="1800">
                <a:latin typeface="Consolas"/>
              </a:rPr>
              <a:t>(self, </a:t>
            </a:r>
            <a:r>
              <a:rPr lang="it-IT" sz="1800" err="1">
                <a:latin typeface="Consolas"/>
              </a:rPr>
              <a:t>number_users</a:t>
            </a:r>
            <a:r>
              <a:rPr lang="it-IT" sz="1800">
                <a:latin typeface="Consolas"/>
              </a:rPr>
              <a:t>, </a:t>
            </a:r>
            <a:r>
              <a:rPr lang="it-IT" sz="1800" err="1">
                <a:latin typeface="Consolas"/>
              </a:rPr>
              <a:t>fixed_alpha</a:t>
            </a:r>
            <a:r>
              <a:rPr lang="it-IT" sz="1800">
                <a:latin typeface="Consolas"/>
              </a:rPr>
              <a:t>, </a:t>
            </a:r>
            <a:r>
              <a:rPr lang="it-IT" sz="1800" err="1">
                <a:latin typeface="Consolas"/>
              </a:rPr>
              <a:t>fixed_weights</a:t>
            </a:r>
            <a:r>
              <a:rPr lang="it-IT" sz="1800">
                <a:latin typeface="Consolas"/>
              </a:rPr>
              <a:t>, </a:t>
            </a:r>
            <a:r>
              <a:rPr lang="it-IT" sz="1800" err="1">
                <a:latin typeface="Consolas"/>
              </a:rPr>
              <a:t>binary_features</a:t>
            </a:r>
            <a:r>
              <a:rPr lang="it-IT" sz="1800">
                <a:latin typeface="Consolas"/>
              </a:rPr>
              <a:t>):</a:t>
            </a:r>
            <a:br>
              <a:rPr lang="it-IT" sz="1800">
                <a:latin typeface="Consolas"/>
              </a:rPr>
            </a:br>
            <a:r>
              <a:rPr lang="it-IT" sz="1800">
                <a:latin typeface="Consolas"/>
              </a:rPr>
              <a:t>    	</a:t>
            </a:r>
            <a:r>
              <a:rPr lang="it-IT" sz="1800" i="1">
                <a:latin typeface="Consolas"/>
              </a:rPr>
              <a:t>"""Generate </a:t>
            </a:r>
            <a:r>
              <a:rPr lang="it-IT" sz="1800" i="1" err="1">
                <a:latin typeface="Consolas"/>
              </a:rPr>
              <a:t>daily</a:t>
            </a:r>
            <a:r>
              <a:rPr lang="it-IT" sz="1800" i="1">
                <a:latin typeface="Consolas"/>
              </a:rPr>
              <a:t> users </a:t>
            </a:r>
            <a:r>
              <a:rPr lang="it-IT" sz="1800" i="1" err="1">
                <a:latin typeface="Consolas"/>
              </a:rPr>
              <a:t>choosing</a:t>
            </a:r>
            <a:r>
              <a:rPr lang="it-IT" sz="1800" i="1">
                <a:latin typeface="Consolas"/>
              </a:rPr>
              <a:t> </a:t>
            </a:r>
            <a:r>
              <a:rPr lang="it-IT" sz="1800" i="1" err="1">
                <a:latin typeface="Consolas"/>
              </a:rPr>
              <a:t>which</a:t>
            </a:r>
            <a:r>
              <a:rPr lang="it-IT" sz="1800" i="1">
                <a:latin typeface="Consolas"/>
              </a:rPr>
              <a:t> product </a:t>
            </a:r>
            <a:r>
              <a:rPr lang="it-IT" sz="1800" i="1" err="1">
                <a:latin typeface="Consolas"/>
              </a:rPr>
              <a:t>they</a:t>
            </a:r>
            <a:r>
              <a:rPr lang="it-IT" sz="1800" i="1">
                <a:latin typeface="Consolas"/>
              </a:rPr>
              <a:t> </a:t>
            </a:r>
            <a:r>
              <a:rPr lang="it-IT" sz="1800" i="1" err="1">
                <a:latin typeface="Consolas"/>
              </a:rPr>
              <a:t>see</a:t>
            </a:r>
            <a:r>
              <a:rPr lang="it-IT" sz="1800" i="1">
                <a:latin typeface="Consolas"/>
              </a:rPr>
              <a:t> first (</a:t>
            </a:r>
            <a:r>
              <a:rPr lang="it-IT" sz="1800" i="1" err="1">
                <a:latin typeface="Consolas"/>
              </a:rPr>
              <a:t>if</a:t>
            </a:r>
            <a:r>
              <a:rPr lang="it-IT" sz="1800" i="1">
                <a:latin typeface="Consolas"/>
              </a:rPr>
              <a:t> </a:t>
            </a:r>
            <a:r>
              <a:rPr lang="it-IT" sz="1800" i="1" err="1">
                <a:latin typeface="Consolas"/>
              </a:rPr>
              <a:t>they</a:t>
            </a:r>
            <a:r>
              <a:rPr lang="it-IT" sz="1800" i="1">
                <a:latin typeface="Consolas"/>
              </a:rPr>
              <a:t> </a:t>
            </a:r>
            <a:r>
              <a:rPr lang="it-IT" sz="1800" i="1" err="1">
                <a:latin typeface="Consolas"/>
              </a:rPr>
              <a:t>arrive</a:t>
            </a:r>
            <a:r>
              <a:rPr lang="it-IT" sz="1800" i="1">
                <a:latin typeface="Consolas"/>
              </a:rPr>
              <a:t> </a:t>
            </a:r>
            <a:r>
              <a:rPr lang="it-IT" sz="1800" i="1" err="1">
                <a:latin typeface="Consolas"/>
              </a:rPr>
              <a:t>at</a:t>
            </a:r>
            <a:r>
              <a:rPr lang="it-IT" sz="1800" i="1">
                <a:latin typeface="Consolas"/>
              </a:rPr>
              <a:t> the 	website) </a:t>
            </a:r>
            <a:r>
              <a:rPr lang="it-IT" sz="1800" i="1" err="1">
                <a:latin typeface="Consolas"/>
              </a:rPr>
              <a:t>based</a:t>
            </a:r>
            <a:r>
              <a:rPr lang="it-IT" sz="1800" i="1">
                <a:latin typeface="Consolas"/>
              </a:rPr>
              <a:t> on </a:t>
            </a:r>
            <a:r>
              <a:rPr lang="it-IT" sz="1800" i="1" err="1">
                <a:latin typeface="Consolas"/>
              </a:rPr>
              <a:t>their</a:t>
            </a:r>
            <a:r>
              <a:rPr lang="it-IT" sz="1800" i="1">
                <a:latin typeface="Consolas"/>
              </a:rPr>
              <a:t> </a:t>
            </a:r>
            <a:r>
              <a:rPr lang="it-IT" sz="1800" i="1" err="1">
                <a:latin typeface="Consolas"/>
              </a:rPr>
              <a:t>type</a:t>
            </a:r>
            <a:r>
              <a:rPr lang="it-IT" sz="1800" i="1">
                <a:latin typeface="Consolas"/>
              </a:rPr>
              <a:t>.</a:t>
            </a:r>
            <a:br>
              <a:rPr lang="it-IT" sz="1800" i="1">
                <a:latin typeface="Consolas"/>
              </a:rPr>
            </a:br>
            <a:br>
              <a:rPr lang="it-IT" sz="1800" i="1">
                <a:latin typeface="Consolas"/>
              </a:rPr>
            </a:br>
            <a:r>
              <a:rPr lang="it-IT" sz="1800" i="1">
                <a:latin typeface="Consolas"/>
              </a:rPr>
              <a:t>    </a:t>
            </a:r>
            <a:r>
              <a:rPr lang="it-IT" sz="1800" b="1" i="1">
                <a:latin typeface="Consolas"/>
              </a:rPr>
              <a:t>:</a:t>
            </a:r>
            <a:r>
              <a:rPr lang="it-IT" sz="1800" b="1" i="1" err="1">
                <a:latin typeface="Consolas"/>
              </a:rPr>
              <a:t>param</a:t>
            </a:r>
            <a:r>
              <a:rPr lang="it-IT" sz="1800" i="1">
                <a:latin typeface="Consolas"/>
              </a:rPr>
              <a:t> </a:t>
            </a:r>
            <a:r>
              <a:rPr lang="it-IT" sz="1800" i="1" err="1">
                <a:latin typeface="Consolas"/>
              </a:rPr>
              <a:t>number_users</a:t>
            </a:r>
            <a:r>
              <a:rPr lang="it-IT" sz="1800" i="1">
                <a:latin typeface="Consolas"/>
              </a:rPr>
              <a:t>: </a:t>
            </a:r>
            <a:r>
              <a:rPr lang="it-IT" sz="1800" i="1" err="1">
                <a:latin typeface="Consolas"/>
              </a:rPr>
              <a:t>average</a:t>
            </a:r>
            <a:r>
              <a:rPr lang="it-IT" sz="1800" i="1">
                <a:latin typeface="Consolas"/>
              </a:rPr>
              <a:t> </a:t>
            </a:r>
            <a:r>
              <a:rPr lang="it-IT" sz="1800" i="1" err="1">
                <a:latin typeface="Consolas"/>
              </a:rPr>
              <a:t>number</a:t>
            </a:r>
            <a:r>
              <a:rPr lang="it-IT" sz="1800" i="1">
                <a:latin typeface="Consolas"/>
              </a:rPr>
              <a:t> of </a:t>
            </a:r>
            <a:r>
              <a:rPr lang="it-IT" sz="1800" i="1" err="1">
                <a:latin typeface="Consolas"/>
              </a:rPr>
              <a:t>potential</a:t>
            </a:r>
            <a:r>
              <a:rPr lang="it-IT" sz="1800" i="1">
                <a:latin typeface="Consolas"/>
              </a:rPr>
              <a:t> users in a day</a:t>
            </a:r>
            <a:br>
              <a:rPr lang="it-IT" sz="1800" i="1">
                <a:latin typeface="Consolas"/>
              </a:rPr>
            </a:br>
            <a:r>
              <a:rPr lang="it-IT" sz="1800" i="1">
                <a:latin typeface="Consolas"/>
              </a:rPr>
              <a:t>    </a:t>
            </a:r>
            <a:r>
              <a:rPr lang="it-IT" sz="1800" b="1" i="1">
                <a:latin typeface="Consolas"/>
              </a:rPr>
              <a:t>:</a:t>
            </a:r>
            <a:r>
              <a:rPr lang="it-IT" sz="1800" b="1" i="1" err="1">
                <a:latin typeface="Consolas"/>
              </a:rPr>
              <a:t>type</a:t>
            </a:r>
            <a:r>
              <a:rPr lang="it-IT" sz="1800" i="1">
                <a:latin typeface="Consolas"/>
              </a:rPr>
              <a:t> </a:t>
            </a:r>
            <a:r>
              <a:rPr lang="it-IT" sz="1800" i="1" err="1">
                <a:latin typeface="Consolas"/>
              </a:rPr>
              <a:t>number_users</a:t>
            </a:r>
            <a:r>
              <a:rPr lang="it-IT" sz="1800" i="1">
                <a:latin typeface="Consolas"/>
              </a:rPr>
              <a:t>: </a:t>
            </a:r>
            <a:r>
              <a:rPr lang="it-IT" sz="1800" i="1" err="1">
                <a:latin typeface="Consolas"/>
              </a:rPr>
              <a:t>int</a:t>
            </a:r>
            <a:br>
              <a:rPr lang="it-IT" sz="1800" i="1">
                <a:latin typeface="Consolas"/>
              </a:rPr>
            </a:br>
            <a:r>
              <a:rPr lang="it-IT" sz="1800" i="1">
                <a:latin typeface="Consolas"/>
              </a:rPr>
              <a:t>    </a:t>
            </a:r>
            <a:r>
              <a:rPr lang="it-IT" sz="1800" b="1" i="1">
                <a:latin typeface="Consolas"/>
              </a:rPr>
              <a:t>:</a:t>
            </a:r>
            <a:r>
              <a:rPr lang="it-IT" sz="1800" b="1" i="1" err="1">
                <a:latin typeface="Consolas"/>
              </a:rPr>
              <a:t>param</a:t>
            </a:r>
            <a:r>
              <a:rPr lang="it-IT" sz="1800" i="1">
                <a:latin typeface="Consolas"/>
              </a:rPr>
              <a:t> </a:t>
            </a:r>
            <a:r>
              <a:rPr lang="it-IT" sz="1800" i="1" err="1">
                <a:latin typeface="Consolas"/>
              </a:rPr>
              <a:t>fixed_alpha</a:t>
            </a:r>
            <a:r>
              <a:rPr lang="it-IT" sz="1800" i="1">
                <a:latin typeface="Consolas"/>
              </a:rPr>
              <a:t>: 1 </a:t>
            </a:r>
            <a:r>
              <a:rPr lang="it-IT" sz="1800" i="1" err="1">
                <a:latin typeface="Consolas"/>
              </a:rPr>
              <a:t>if</a:t>
            </a:r>
            <a:r>
              <a:rPr lang="it-IT" sz="1800" i="1">
                <a:latin typeface="Consolas"/>
              </a:rPr>
              <a:t> alpha </a:t>
            </a:r>
            <a:r>
              <a:rPr lang="it-IT" sz="1800" i="1" err="1">
                <a:latin typeface="Consolas"/>
              </a:rPr>
              <a:t>is</a:t>
            </a:r>
            <a:r>
              <a:rPr lang="it-IT" sz="1800" i="1">
                <a:latin typeface="Consolas"/>
              </a:rPr>
              <a:t> </a:t>
            </a:r>
            <a:r>
              <a:rPr lang="it-IT" sz="1800" i="1" err="1">
                <a:latin typeface="Consolas"/>
              </a:rPr>
              <a:t>fixed</a:t>
            </a:r>
            <a:r>
              <a:rPr lang="it-IT" sz="1800" i="1">
                <a:latin typeface="Consolas"/>
              </a:rPr>
              <a:t> (</a:t>
            </a:r>
            <a:r>
              <a:rPr lang="it-IT" sz="1800" i="1" err="1">
                <a:latin typeface="Consolas"/>
              </a:rPr>
              <a:t>uniformly</a:t>
            </a:r>
            <a:r>
              <a:rPr lang="it-IT" sz="1800" i="1">
                <a:latin typeface="Consolas"/>
              </a:rPr>
              <a:t> </a:t>
            </a:r>
            <a:r>
              <a:rPr lang="it-IT" sz="1800" i="1" err="1">
                <a:latin typeface="Consolas"/>
              </a:rPr>
              <a:t>distributed</a:t>
            </a:r>
            <a:r>
              <a:rPr lang="it-IT" sz="1800" i="1">
                <a:latin typeface="Consolas"/>
              </a:rPr>
              <a:t> over the products)</a:t>
            </a:r>
            <a:br>
              <a:rPr lang="it-IT" sz="1800" i="1">
                <a:latin typeface="Consolas"/>
              </a:rPr>
            </a:br>
            <a:r>
              <a:rPr lang="it-IT" sz="1800" i="1">
                <a:latin typeface="Consolas"/>
              </a:rPr>
              <a:t>    </a:t>
            </a:r>
            <a:r>
              <a:rPr lang="it-IT" sz="1800" b="1" i="1">
                <a:latin typeface="Consolas"/>
              </a:rPr>
              <a:t>:</a:t>
            </a:r>
            <a:r>
              <a:rPr lang="it-IT" sz="1800" b="1" i="1" err="1">
                <a:latin typeface="Consolas"/>
              </a:rPr>
              <a:t>type</a:t>
            </a:r>
            <a:r>
              <a:rPr lang="it-IT" sz="1800" i="1">
                <a:latin typeface="Consolas"/>
              </a:rPr>
              <a:t> </a:t>
            </a:r>
            <a:r>
              <a:rPr lang="it-IT" sz="1800" i="1" err="1">
                <a:latin typeface="Consolas"/>
              </a:rPr>
              <a:t>fixed_alpha</a:t>
            </a:r>
            <a:r>
              <a:rPr lang="it-IT" sz="1800" i="1">
                <a:latin typeface="Consolas"/>
              </a:rPr>
              <a:t>: </a:t>
            </a:r>
            <a:r>
              <a:rPr lang="it-IT" sz="1800" i="1" err="1">
                <a:latin typeface="Consolas"/>
              </a:rPr>
              <a:t>bool</a:t>
            </a:r>
            <a:br>
              <a:rPr lang="it-IT" sz="1800" i="1">
                <a:latin typeface="Consolas"/>
              </a:rPr>
            </a:br>
            <a:r>
              <a:rPr lang="it-IT" sz="1800" i="1">
                <a:latin typeface="Consolas"/>
              </a:rPr>
              <a:t>    </a:t>
            </a:r>
            <a:r>
              <a:rPr lang="it-IT" sz="1800" b="1" i="1">
                <a:latin typeface="Consolas"/>
              </a:rPr>
              <a:t>:</a:t>
            </a:r>
            <a:r>
              <a:rPr lang="it-IT" sz="1800" b="1" i="1" err="1">
                <a:latin typeface="Consolas"/>
              </a:rPr>
              <a:t>param</a:t>
            </a:r>
            <a:r>
              <a:rPr lang="it-IT" sz="1800" i="1">
                <a:latin typeface="Consolas"/>
              </a:rPr>
              <a:t> </a:t>
            </a:r>
            <a:r>
              <a:rPr lang="it-IT" sz="1800" i="1" err="1">
                <a:latin typeface="Consolas"/>
              </a:rPr>
              <a:t>fixed_weights</a:t>
            </a:r>
            <a:r>
              <a:rPr lang="it-IT" sz="1800" i="1">
                <a:latin typeface="Consolas"/>
              </a:rPr>
              <a:t>: 1 </a:t>
            </a:r>
            <a:r>
              <a:rPr lang="it-IT" sz="1800" i="1" err="1">
                <a:latin typeface="Consolas"/>
              </a:rPr>
              <a:t>if</a:t>
            </a:r>
            <a:r>
              <a:rPr lang="it-IT" sz="1800" i="1">
                <a:latin typeface="Consolas"/>
              </a:rPr>
              <a:t> </a:t>
            </a:r>
            <a:r>
              <a:rPr lang="it-IT" sz="1800" i="1" err="1">
                <a:latin typeface="Consolas"/>
              </a:rPr>
              <a:t>graph</a:t>
            </a:r>
            <a:r>
              <a:rPr lang="it-IT" sz="1800" i="1">
                <a:latin typeface="Consolas"/>
              </a:rPr>
              <a:t> weights are </a:t>
            </a:r>
            <a:r>
              <a:rPr lang="it-IT" sz="1800" i="1" err="1">
                <a:latin typeface="Consolas"/>
              </a:rPr>
              <a:t>fixed</a:t>
            </a:r>
            <a:br>
              <a:rPr lang="it-IT" sz="1800" i="1">
                <a:latin typeface="Consolas"/>
              </a:rPr>
            </a:br>
            <a:r>
              <a:rPr lang="it-IT" sz="1800" i="1">
                <a:latin typeface="Consolas"/>
              </a:rPr>
              <a:t>    </a:t>
            </a:r>
            <a:r>
              <a:rPr lang="it-IT" sz="1800" b="1" i="1">
                <a:latin typeface="Consolas"/>
              </a:rPr>
              <a:t>:</a:t>
            </a:r>
            <a:r>
              <a:rPr lang="it-IT" sz="1800" b="1" i="1" err="1">
                <a:latin typeface="Consolas"/>
              </a:rPr>
              <a:t>type</a:t>
            </a:r>
            <a:r>
              <a:rPr lang="it-IT" sz="1800" i="1">
                <a:latin typeface="Consolas"/>
              </a:rPr>
              <a:t> </a:t>
            </a:r>
            <a:r>
              <a:rPr lang="it-IT" sz="1800" i="1" err="1">
                <a:latin typeface="Consolas"/>
              </a:rPr>
              <a:t>fixed_weights</a:t>
            </a:r>
            <a:r>
              <a:rPr lang="it-IT" sz="1800" i="1">
                <a:latin typeface="Consolas"/>
              </a:rPr>
              <a:t>: </a:t>
            </a:r>
            <a:r>
              <a:rPr lang="it-IT" sz="1800" i="1" err="1">
                <a:latin typeface="Consolas"/>
              </a:rPr>
              <a:t>bool</a:t>
            </a:r>
            <a:br>
              <a:rPr lang="it-IT" sz="1800" i="1">
                <a:latin typeface="Consolas"/>
              </a:rPr>
            </a:br>
            <a:r>
              <a:rPr lang="it-IT" sz="1800" i="1">
                <a:latin typeface="Consolas"/>
              </a:rPr>
              <a:t>    </a:t>
            </a:r>
            <a:r>
              <a:rPr lang="it-IT" sz="1800" b="1" i="1">
                <a:latin typeface="Consolas"/>
              </a:rPr>
              <a:t>:</a:t>
            </a:r>
            <a:r>
              <a:rPr lang="it-IT" sz="1800" b="1" i="1" err="1">
                <a:latin typeface="Consolas"/>
              </a:rPr>
              <a:t>param</a:t>
            </a:r>
            <a:r>
              <a:rPr lang="it-IT" sz="1800" i="1">
                <a:latin typeface="Consolas"/>
              </a:rPr>
              <a:t> </a:t>
            </a:r>
            <a:r>
              <a:rPr lang="it-IT" sz="1800" i="1" err="1">
                <a:latin typeface="Consolas"/>
              </a:rPr>
              <a:t>binary_features</a:t>
            </a:r>
            <a:r>
              <a:rPr lang="it-IT" sz="1800" i="1">
                <a:latin typeface="Consolas"/>
              </a:rPr>
              <a:t>: 1 </a:t>
            </a:r>
            <a:r>
              <a:rPr lang="it-IT" sz="1800" i="1" err="1">
                <a:latin typeface="Consolas"/>
              </a:rPr>
              <a:t>if</a:t>
            </a:r>
            <a:r>
              <a:rPr lang="it-IT" sz="1800" i="1">
                <a:latin typeface="Consolas"/>
              </a:rPr>
              <a:t> </a:t>
            </a:r>
            <a:r>
              <a:rPr lang="it-IT" sz="1800" i="1" err="1">
                <a:latin typeface="Consolas"/>
              </a:rPr>
              <a:t>we</a:t>
            </a:r>
            <a:r>
              <a:rPr lang="it-IT" sz="1800" i="1">
                <a:latin typeface="Consolas"/>
              </a:rPr>
              <a:t> </a:t>
            </a:r>
            <a:r>
              <a:rPr lang="it-IT" sz="1800" i="1" err="1">
                <a:latin typeface="Consolas"/>
              </a:rPr>
              <a:t>distinguish</a:t>
            </a:r>
            <a:r>
              <a:rPr lang="it-IT" sz="1800" i="1">
                <a:latin typeface="Consolas"/>
              </a:rPr>
              <a:t> </a:t>
            </a:r>
            <a:r>
              <a:rPr lang="it-IT" sz="1800" i="1" err="1">
                <a:latin typeface="Consolas"/>
              </a:rPr>
              <a:t>between</a:t>
            </a:r>
            <a:r>
              <a:rPr lang="it-IT" sz="1800" i="1">
                <a:latin typeface="Consolas"/>
              </a:rPr>
              <a:t> </a:t>
            </a:r>
            <a:r>
              <a:rPr lang="it-IT" sz="1800" i="1" err="1">
                <a:latin typeface="Consolas"/>
              </a:rPr>
              <a:t>user's</a:t>
            </a:r>
            <a:r>
              <a:rPr lang="it-IT" sz="1800" i="1">
                <a:latin typeface="Consolas"/>
              </a:rPr>
              <a:t> </a:t>
            </a:r>
            <a:r>
              <a:rPr lang="it-IT" sz="1800" i="1" err="1">
                <a:latin typeface="Consolas"/>
              </a:rPr>
              <a:t>types</a:t>
            </a:r>
            <a:r>
              <a:rPr lang="it-IT" sz="1800" i="1">
                <a:latin typeface="Consolas"/>
              </a:rPr>
              <a:t>, 0 </a:t>
            </a:r>
            <a:r>
              <a:rPr lang="it-IT" sz="1800" i="1" err="1">
                <a:latin typeface="Consolas"/>
              </a:rPr>
              <a:t>if</a:t>
            </a:r>
            <a:r>
              <a:rPr lang="it-IT" sz="1800" i="1">
                <a:latin typeface="Consolas"/>
              </a:rPr>
              <a:t> </a:t>
            </a:r>
            <a:r>
              <a:rPr lang="it-IT" sz="1800" i="1" err="1">
                <a:latin typeface="Consolas"/>
              </a:rPr>
              <a:t>not</a:t>
            </a:r>
            <a:br>
              <a:rPr lang="it-IT" sz="1800" i="1">
                <a:latin typeface="Consolas"/>
              </a:rPr>
            </a:br>
            <a:r>
              <a:rPr lang="it-IT" sz="1800" i="1">
                <a:latin typeface="Consolas"/>
              </a:rPr>
              <a:t>    </a:t>
            </a:r>
            <a:r>
              <a:rPr lang="it-IT" sz="1800" b="1" i="1">
                <a:latin typeface="Consolas"/>
              </a:rPr>
              <a:t>:</a:t>
            </a:r>
            <a:r>
              <a:rPr lang="it-IT" sz="1800" b="1" i="1" err="1">
                <a:latin typeface="Consolas"/>
              </a:rPr>
              <a:t>type</a:t>
            </a:r>
            <a:r>
              <a:rPr lang="it-IT" sz="1800" i="1">
                <a:latin typeface="Consolas"/>
              </a:rPr>
              <a:t> </a:t>
            </a:r>
            <a:r>
              <a:rPr lang="it-IT" sz="1800" i="1" err="1">
                <a:latin typeface="Consolas"/>
              </a:rPr>
              <a:t>binary_features</a:t>
            </a:r>
            <a:r>
              <a:rPr lang="it-IT" sz="1800" i="1">
                <a:latin typeface="Consolas"/>
              </a:rPr>
              <a:t>: </a:t>
            </a:r>
            <a:r>
              <a:rPr lang="it-IT" sz="1800" i="1" err="1">
                <a:latin typeface="Consolas"/>
              </a:rPr>
              <a:t>bool</a:t>
            </a:r>
            <a:br>
              <a:rPr lang="it-IT" sz="1800" i="1">
                <a:latin typeface="Consolas"/>
              </a:rPr>
            </a:br>
            <a:endParaRPr lang="it-IT" sz="1800" i="1">
              <a:latin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31756839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10">
            <a:extLst>
              <a:ext uri="{FF2B5EF4-FFF2-40B4-BE49-F238E27FC236}">
                <a16:creationId xmlns:a16="http://schemas.microsoft.com/office/drawing/2014/main" id="{9A549581-97DA-33CE-789C-E6F64CC449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0749" y="213406"/>
            <a:ext cx="9617811" cy="6644594"/>
          </a:xfrm>
        </p:spPr>
      </p:pic>
    </p:spTree>
    <p:extLst>
      <p:ext uri="{BB962C8B-B14F-4D97-AF65-F5344CB8AC3E}">
        <p14:creationId xmlns:p14="http://schemas.microsoft.com/office/powerpoint/2010/main" val="38500680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46321DA-16AA-6651-7F1E-70661B919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latin typeface="Impact" panose="020B0806030902050204" pitchFamily="34" charset="0"/>
                <a:ea typeface="Calibri Light"/>
                <a:cs typeface="Calibri Light"/>
              </a:rPr>
              <a:t>E-commerce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22B6C89-7FFE-8BD8-9500-4E766469B2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br>
              <a:rPr lang="it-IT" sz="1100">
                <a:latin typeface="Consolas"/>
              </a:rPr>
            </a:br>
            <a:r>
              <a:rPr lang="it-IT" sz="1100">
                <a:latin typeface="Consolas"/>
              </a:rPr>
              <a:t>    </a:t>
            </a:r>
            <a:r>
              <a:rPr lang="it-IT" sz="1100" err="1">
                <a:latin typeface="Consolas"/>
              </a:rPr>
              <a:t>def</a:t>
            </a:r>
            <a:r>
              <a:rPr lang="it-IT" sz="1100">
                <a:latin typeface="Consolas"/>
              </a:rPr>
              <a:t> __</a:t>
            </a:r>
            <a:r>
              <a:rPr lang="it-IT" sz="1100" err="1">
                <a:latin typeface="Consolas"/>
              </a:rPr>
              <a:t>init</a:t>
            </a:r>
            <a:r>
              <a:rPr lang="it-IT" sz="1100">
                <a:latin typeface="Consolas"/>
              </a:rPr>
              <a:t>__(self, </a:t>
            </a:r>
            <a:r>
              <a:rPr lang="it-IT" sz="1100" err="1">
                <a:latin typeface="Consolas"/>
              </a:rPr>
              <a:t>binary_features</a:t>
            </a:r>
            <a:r>
              <a:rPr lang="it-IT" sz="1100">
                <a:latin typeface="Consolas"/>
              </a:rPr>
              <a:t>=1):</a:t>
            </a:r>
            <a:br>
              <a:rPr lang="it-IT" sz="1100">
                <a:latin typeface="Consolas"/>
              </a:rPr>
            </a:br>
            <a:r>
              <a:rPr lang="it-IT" sz="1100">
                <a:latin typeface="Consolas"/>
              </a:rPr>
              <a:t>        </a:t>
            </a:r>
            <a:r>
              <a:rPr lang="it-IT" sz="1100" i="1">
                <a:latin typeface="Consolas"/>
              </a:rPr>
              <a:t>""" E-commerce class.</a:t>
            </a:r>
            <a:br>
              <a:rPr lang="it-IT" sz="1100" i="1">
                <a:latin typeface="Consolas"/>
              </a:rPr>
            </a:br>
            <a:r>
              <a:rPr lang="it-IT" sz="1100" i="1">
                <a:latin typeface="Consolas"/>
              </a:rPr>
              <a:t>        </a:t>
            </a:r>
            <a:r>
              <a:rPr lang="it-IT" sz="1100" b="1" i="1">
                <a:latin typeface="Consolas"/>
              </a:rPr>
              <a:t>:</a:t>
            </a:r>
            <a:r>
              <a:rPr lang="it-IT" sz="1100" b="1" i="1" err="1">
                <a:latin typeface="Consolas"/>
              </a:rPr>
              <a:t>param</a:t>
            </a:r>
            <a:r>
              <a:rPr lang="it-IT" sz="1100" i="1">
                <a:latin typeface="Consolas"/>
              </a:rPr>
              <a:t> </a:t>
            </a:r>
            <a:r>
              <a:rPr lang="it-IT" sz="1100" i="1" err="1">
                <a:latin typeface="Consolas"/>
              </a:rPr>
              <a:t>binary_features</a:t>
            </a:r>
            <a:r>
              <a:rPr lang="it-IT" sz="1100" i="1">
                <a:latin typeface="Consolas"/>
              </a:rPr>
              <a:t>: 1 </a:t>
            </a:r>
            <a:r>
              <a:rPr lang="it-IT" sz="1100" i="1" err="1">
                <a:latin typeface="Consolas"/>
              </a:rPr>
              <a:t>if</a:t>
            </a:r>
            <a:r>
              <a:rPr lang="it-IT" sz="1100" i="1">
                <a:latin typeface="Consolas"/>
              </a:rPr>
              <a:t> </a:t>
            </a:r>
            <a:r>
              <a:rPr lang="it-IT" sz="1100" i="1" err="1">
                <a:latin typeface="Consolas"/>
              </a:rPr>
              <a:t>we</a:t>
            </a:r>
            <a:r>
              <a:rPr lang="it-IT" sz="1100" i="1">
                <a:latin typeface="Consolas"/>
              </a:rPr>
              <a:t> </a:t>
            </a:r>
            <a:r>
              <a:rPr lang="it-IT" sz="1100" i="1" err="1">
                <a:latin typeface="Consolas"/>
              </a:rPr>
              <a:t>distinguish</a:t>
            </a:r>
            <a:r>
              <a:rPr lang="it-IT" sz="1100" i="1">
                <a:latin typeface="Consolas"/>
              </a:rPr>
              <a:t> </a:t>
            </a:r>
            <a:r>
              <a:rPr lang="it-IT" sz="1100" i="1" err="1">
                <a:latin typeface="Consolas"/>
              </a:rPr>
              <a:t>between</a:t>
            </a:r>
            <a:r>
              <a:rPr lang="it-IT" sz="1100" i="1">
                <a:latin typeface="Consolas"/>
              </a:rPr>
              <a:t> users</a:t>
            </a:r>
            <a:br>
              <a:rPr lang="it-IT" sz="1100" i="1">
                <a:latin typeface="Consolas"/>
              </a:rPr>
            </a:br>
            <a:r>
              <a:rPr lang="it-IT" sz="1100" i="1">
                <a:latin typeface="Consolas"/>
              </a:rPr>
              <a:t>        """</a:t>
            </a:r>
            <a:br>
              <a:rPr lang="it-IT" sz="1100" i="1">
                <a:latin typeface="Consolas"/>
              </a:rPr>
            </a:br>
            <a:r>
              <a:rPr lang="it-IT" sz="1100" i="1">
                <a:latin typeface="Consolas"/>
              </a:rPr>
              <a:t>        </a:t>
            </a:r>
            <a:r>
              <a:rPr lang="it-IT" sz="1100">
                <a:latin typeface="Consolas"/>
              </a:rPr>
              <a:t># list of products</a:t>
            </a:r>
            <a:br>
              <a:rPr lang="it-IT" sz="1100">
                <a:latin typeface="Consolas"/>
              </a:rPr>
            </a:br>
            <a:r>
              <a:rPr lang="it-IT" sz="1100">
                <a:latin typeface="Consolas"/>
              </a:rPr>
              <a:t>        </a:t>
            </a:r>
            <a:r>
              <a:rPr lang="it-IT" sz="1100" err="1">
                <a:latin typeface="Consolas"/>
              </a:rPr>
              <a:t>self.products</a:t>
            </a:r>
            <a:r>
              <a:rPr lang="it-IT" sz="1100">
                <a:latin typeface="Consolas"/>
              </a:rPr>
              <a:t> = []</a:t>
            </a:r>
            <a:br>
              <a:rPr lang="it-IT" sz="1100">
                <a:latin typeface="Consolas"/>
              </a:rPr>
            </a:br>
            <a:r>
              <a:rPr lang="it-IT" sz="1100">
                <a:latin typeface="Consolas"/>
              </a:rPr>
              <a:t>        # list of lists of users</a:t>
            </a:r>
            <a:br>
              <a:rPr lang="it-IT" sz="1100">
                <a:latin typeface="Consolas"/>
              </a:rPr>
            </a:br>
            <a:r>
              <a:rPr lang="it-IT" sz="1100">
                <a:latin typeface="Consolas"/>
              </a:rPr>
              <a:t>        </a:t>
            </a:r>
            <a:r>
              <a:rPr lang="it-IT" sz="1100" err="1">
                <a:latin typeface="Consolas"/>
              </a:rPr>
              <a:t>self.daily_users</a:t>
            </a:r>
            <a:r>
              <a:rPr lang="it-IT" sz="1100">
                <a:latin typeface="Consolas"/>
              </a:rPr>
              <a:t> = []</a:t>
            </a:r>
            <a:br>
              <a:rPr lang="it-IT" sz="1100">
                <a:latin typeface="Consolas"/>
              </a:rPr>
            </a:br>
            <a:r>
              <a:rPr lang="it-IT" sz="1100">
                <a:latin typeface="Consolas"/>
              </a:rPr>
              <a:t>        # dataset with the history of products </a:t>
            </a:r>
            <a:r>
              <a:rPr lang="it-IT" sz="1100" err="1">
                <a:latin typeface="Consolas"/>
              </a:rPr>
              <a:t>visited</a:t>
            </a:r>
            <a:r>
              <a:rPr lang="it-IT" sz="1100">
                <a:latin typeface="Consolas"/>
              </a:rPr>
              <a:t> by </a:t>
            </a:r>
            <a:r>
              <a:rPr lang="it-IT" sz="1100" err="1">
                <a:latin typeface="Consolas"/>
              </a:rPr>
              <a:t>each</a:t>
            </a:r>
            <a:r>
              <a:rPr lang="it-IT" sz="1100">
                <a:latin typeface="Consolas"/>
              </a:rPr>
              <a:t> user in </a:t>
            </a:r>
            <a:r>
              <a:rPr lang="it-IT" sz="1100" err="1">
                <a:latin typeface="Consolas"/>
              </a:rPr>
              <a:t>each</a:t>
            </a:r>
            <a:r>
              <a:rPr lang="it-IT" sz="1100">
                <a:latin typeface="Consolas"/>
              </a:rPr>
              <a:t> day</a:t>
            </a:r>
            <a:br>
              <a:rPr lang="it-IT" sz="1100">
                <a:latin typeface="Consolas"/>
              </a:rPr>
            </a:br>
            <a:r>
              <a:rPr lang="it-IT" sz="1100">
                <a:latin typeface="Consolas"/>
              </a:rPr>
              <a:t>        </a:t>
            </a:r>
            <a:r>
              <a:rPr lang="it-IT" sz="1100" err="1">
                <a:latin typeface="Consolas"/>
              </a:rPr>
              <a:t>self.time_history</a:t>
            </a:r>
            <a:r>
              <a:rPr lang="it-IT" sz="1100">
                <a:latin typeface="Consolas"/>
              </a:rPr>
              <a:t> = []</a:t>
            </a:r>
            <a:br>
              <a:rPr lang="it-IT" sz="1100">
                <a:latin typeface="Consolas"/>
              </a:rPr>
            </a:br>
            <a:r>
              <a:rPr lang="it-IT" sz="1100">
                <a:latin typeface="Consolas"/>
              </a:rPr>
              <a:t>        # </a:t>
            </a:r>
            <a:r>
              <a:rPr lang="it-IT" sz="1100" err="1">
                <a:latin typeface="Consolas"/>
              </a:rPr>
              <a:t>probability</a:t>
            </a:r>
            <a:r>
              <a:rPr lang="it-IT" sz="1100">
                <a:latin typeface="Consolas"/>
              </a:rPr>
              <a:t> </a:t>
            </a:r>
            <a:r>
              <a:rPr lang="it-IT" sz="1100" err="1">
                <a:latin typeface="Consolas"/>
              </a:rPr>
              <a:t>that</a:t>
            </a:r>
            <a:r>
              <a:rPr lang="it-IT" sz="1100">
                <a:latin typeface="Consolas"/>
              </a:rPr>
              <a:t> the user checks the second product</a:t>
            </a:r>
            <a:br>
              <a:rPr lang="it-IT" sz="1100">
                <a:latin typeface="Consolas"/>
              </a:rPr>
            </a:br>
            <a:r>
              <a:rPr lang="it-IT" sz="1100">
                <a:latin typeface="Consolas"/>
              </a:rPr>
              <a:t>        </a:t>
            </a:r>
            <a:r>
              <a:rPr lang="it-IT" sz="1100" err="1">
                <a:latin typeface="Consolas"/>
              </a:rPr>
              <a:t>self.lambda</a:t>
            </a:r>
            <a:r>
              <a:rPr lang="it-IT" sz="1100">
                <a:latin typeface="Consolas"/>
              </a:rPr>
              <a:t>_ = 0.5</a:t>
            </a:r>
            <a:br>
              <a:rPr lang="it-IT" sz="1100">
                <a:latin typeface="Consolas"/>
              </a:rPr>
            </a:br>
            <a:r>
              <a:rPr lang="it-IT" sz="1100">
                <a:latin typeface="Consolas"/>
              </a:rPr>
              <a:t>        # weight of the </a:t>
            </a:r>
            <a:r>
              <a:rPr lang="it-IT" sz="1100" err="1">
                <a:latin typeface="Consolas"/>
              </a:rPr>
              <a:t>graph</a:t>
            </a:r>
            <a:r>
              <a:rPr lang="it-IT" sz="1100">
                <a:latin typeface="Consolas"/>
              </a:rPr>
              <a:t>: 1 for the first </a:t>
            </a:r>
            <a:r>
              <a:rPr lang="it-IT" sz="1100" err="1">
                <a:latin typeface="Consolas"/>
              </a:rPr>
              <a:t>secondary</a:t>
            </a:r>
            <a:r>
              <a:rPr lang="it-IT" sz="1100">
                <a:latin typeface="Consolas"/>
              </a:rPr>
              <a:t> and lambda for the second </a:t>
            </a:r>
            <a:r>
              <a:rPr lang="it-IT" sz="1100" err="1">
                <a:latin typeface="Consolas"/>
              </a:rPr>
              <a:t>secondary</a:t>
            </a:r>
            <a:br>
              <a:rPr lang="it-IT" sz="1100">
                <a:latin typeface="Consolas"/>
              </a:rPr>
            </a:br>
            <a:r>
              <a:rPr lang="it-IT" sz="1100">
                <a:latin typeface="Consolas"/>
              </a:rPr>
              <a:t>        </a:t>
            </a:r>
            <a:r>
              <a:rPr lang="it-IT" sz="1100" err="1">
                <a:latin typeface="Consolas"/>
              </a:rPr>
              <a:t>self.graph</a:t>
            </a:r>
            <a:r>
              <a:rPr lang="it-IT" sz="1100">
                <a:latin typeface="Consolas"/>
              </a:rPr>
              <a:t> = </a:t>
            </a:r>
            <a:r>
              <a:rPr lang="it-IT" sz="1100" err="1">
                <a:latin typeface="Consolas"/>
              </a:rPr>
              <a:t>np.array</a:t>
            </a:r>
            <a:r>
              <a:rPr lang="it-IT" sz="1100">
                <a:latin typeface="Consolas"/>
              </a:rPr>
              <a:t>(</a:t>
            </a:r>
            <a:br>
              <a:rPr lang="it-IT" sz="1100">
                <a:latin typeface="Consolas"/>
              </a:rPr>
            </a:br>
            <a:r>
              <a:rPr lang="it-IT" sz="1100">
                <a:latin typeface="Consolas"/>
              </a:rPr>
              <a:t>            [[0., </a:t>
            </a:r>
            <a:r>
              <a:rPr lang="it-IT" sz="1100" err="1">
                <a:latin typeface="Consolas"/>
              </a:rPr>
              <a:t>self.lambda</a:t>
            </a:r>
            <a:r>
              <a:rPr lang="it-IT" sz="1100">
                <a:latin typeface="Consolas"/>
              </a:rPr>
              <a:t>_, 0., 1., 0.],</a:t>
            </a:r>
            <a:br>
              <a:rPr lang="it-IT" sz="1100">
                <a:latin typeface="Consolas"/>
              </a:rPr>
            </a:br>
            <a:r>
              <a:rPr lang="it-IT" sz="1100">
                <a:latin typeface="Consolas"/>
              </a:rPr>
              <a:t>             [1., 0., 0., </a:t>
            </a:r>
            <a:r>
              <a:rPr lang="it-IT" sz="1100" err="1">
                <a:latin typeface="Consolas"/>
              </a:rPr>
              <a:t>self.lambda</a:t>
            </a:r>
            <a:r>
              <a:rPr lang="it-IT" sz="1100">
                <a:latin typeface="Consolas"/>
              </a:rPr>
              <a:t>_, 0.],</a:t>
            </a:r>
            <a:br>
              <a:rPr lang="it-IT" sz="1100">
                <a:latin typeface="Consolas"/>
              </a:rPr>
            </a:br>
            <a:r>
              <a:rPr lang="it-IT" sz="1100">
                <a:latin typeface="Consolas"/>
              </a:rPr>
              <a:t>             [0., 1., 0., </a:t>
            </a:r>
            <a:r>
              <a:rPr lang="it-IT" sz="1100" err="1">
                <a:latin typeface="Consolas"/>
              </a:rPr>
              <a:t>self.lambda</a:t>
            </a:r>
            <a:r>
              <a:rPr lang="it-IT" sz="1100">
                <a:latin typeface="Consolas"/>
              </a:rPr>
              <a:t>_, 0.],</a:t>
            </a:r>
            <a:br>
              <a:rPr lang="it-IT" sz="1100">
                <a:latin typeface="Consolas"/>
              </a:rPr>
            </a:br>
            <a:r>
              <a:rPr lang="it-IT" sz="1100">
                <a:latin typeface="Consolas"/>
              </a:rPr>
              <a:t>             [0., </a:t>
            </a:r>
            <a:r>
              <a:rPr lang="it-IT" sz="1100" err="1">
                <a:latin typeface="Consolas"/>
              </a:rPr>
              <a:t>self.lambda</a:t>
            </a:r>
            <a:r>
              <a:rPr lang="it-IT" sz="1100">
                <a:latin typeface="Consolas"/>
              </a:rPr>
              <a:t>_, 1., 0., 0.],</a:t>
            </a:r>
            <a:br>
              <a:rPr lang="it-IT" sz="1100">
                <a:latin typeface="Consolas"/>
              </a:rPr>
            </a:br>
            <a:r>
              <a:rPr lang="it-IT" sz="1100">
                <a:latin typeface="Consolas"/>
              </a:rPr>
              <a:t>             [1., 0., 0., </a:t>
            </a:r>
            <a:r>
              <a:rPr lang="it-IT" sz="1100" err="1">
                <a:latin typeface="Consolas"/>
              </a:rPr>
              <a:t>self.lambda</a:t>
            </a:r>
            <a:r>
              <a:rPr lang="it-IT" sz="1100">
                <a:latin typeface="Consolas"/>
              </a:rPr>
              <a:t>_, 0.]])</a:t>
            </a:r>
            <a:br>
              <a:rPr lang="it-IT" sz="1100">
                <a:latin typeface="Consolas"/>
              </a:rPr>
            </a:br>
            <a:r>
              <a:rPr lang="it-IT" sz="1100">
                <a:latin typeface="Consolas"/>
              </a:rPr>
              <a:t>        # list of the </a:t>
            </a:r>
            <a:r>
              <a:rPr lang="it-IT" sz="1100" err="1">
                <a:latin typeface="Consolas"/>
              </a:rPr>
              <a:t>total</a:t>
            </a:r>
            <a:r>
              <a:rPr lang="it-IT" sz="1100">
                <a:latin typeface="Consolas"/>
              </a:rPr>
              <a:t> </a:t>
            </a:r>
            <a:r>
              <a:rPr lang="it-IT" sz="1100" err="1">
                <a:latin typeface="Consolas"/>
              </a:rPr>
              <a:t>daily</a:t>
            </a:r>
            <a:r>
              <a:rPr lang="it-IT" sz="1100">
                <a:latin typeface="Consolas"/>
              </a:rPr>
              <a:t> </a:t>
            </a:r>
            <a:r>
              <a:rPr lang="it-IT" sz="1100" err="1">
                <a:latin typeface="Consolas"/>
              </a:rPr>
              <a:t>rewards</a:t>
            </a:r>
            <a:r>
              <a:rPr lang="it-IT" sz="1100">
                <a:latin typeface="Consolas"/>
              </a:rPr>
              <a:t> for </a:t>
            </a:r>
            <a:r>
              <a:rPr lang="it-IT" sz="1100" err="1">
                <a:latin typeface="Consolas"/>
              </a:rPr>
              <a:t>each</a:t>
            </a:r>
            <a:r>
              <a:rPr lang="it-IT" sz="1100">
                <a:latin typeface="Consolas"/>
              </a:rPr>
              <a:t> day</a:t>
            </a:r>
            <a:br>
              <a:rPr lang="it-IT" sz="1100">
                <a:latin typeface="Consolas"/>
              </a:rPr>
            </a:br>
            <a:r>
              <a:rPr lang="it-IT" sz="1100">
                <a:latin typeface="Consolas"/>
              </a:rPr>
              <a:t>        </a:t>
            </a:r>
            <a:r>
              <a:rPr lang="it-IT" sz="1100" err="1">
                <a:latin typeface="Consolas"/>
              </a:rPr>
              <a:t>self.daily_rewards</a:t>
            </a:r>
            <a:r>
              <a:rPr lang="it-IT" sz="1100">
                <a:latin typeface="Consolas"/>
              </a:rPr>
              <a:t> = []</a:t>
            </a:r>
            <a:br>
              <a:rPr lang="it-IT" sz="1100">
                <a:latin typeface="Consolas"/>
              </a:rPr>
            </a:br>
            <a:r>
              <a:rPr lang="it-IT" sz="1100">
                <a:latin typeface="Consolas"/>
              </a:rPr>
              <a:t>        # clicks per product for the </a:t>
            </a:r>
            <a:r>
              <a:rPr lang="it-IT" sz="1100" err="1">
                <a:latin typeface="Consolas"/>
              </a:rPr>
              <a:t>current</a:t>
            </a:r>
            <a:r>
              <a:rPr lang="it-IT" sz="1100">
                <a:latin typeface="Consolas"/>
              </a:rPr>
              <a:t> day</a:t>
            </a:r>
            <a:br>
              <a:rPr lang="it-IT" sz="1100">
                <a:latin typeface="Consolas"/>
              </a:rPr>
            </a:br>
            <a:r>
              <a:rPr lang="it-IT" sz="1100">
                <a:latin typeface="Consolas"/>
              </a:rPr>
              <a:t>        </a:t>
            </a:r>
            <a:r>
              <a:rPr lang="it-IT" sz="1100" err="1">
                <a:latin typeface="Consolas"/>
              </a:rPr>
              <a:t>self.daily_clicks</a:t>
            </a:r>
            <a:r>
              <a:rPr lang="it-IT" sz="1100">
                <a:latin typeface="Consolas"/>
              </a:rPr>
              <a:t> = []</a:t>
            </a:r>
            <a:br>
              <a:rPr lang="it-IT" sz="1100">
                <a:latin typeface="Consolas"/>
              </a:rPr>
            </a:br>
            <a:r>
              <a:rPr lang="it-IT" sz="1100">
                <a:latin typeface="Consolas"/>
              </a:rPr>
              <a:t>        # </a:t>
            </a:r>
            <a:r>
              <a:rPr lang="it-IT" sz="1100" err="1">
                <a:latin typeface="Consolas"/>
              </a:rPr>
              <a:t>purchases</a:t>
            </a:r>
            <a:r>
              <a:rPr lang="it-IT" sz="1100">
                <a:latin typeface="Consolas"/>
              </a:rPr>
              <a:t> per product for the </a:t>
            </a:r>
            <a:r>
              <a:rPr lang="it-IT" sz="1100" err="1">
                <a:latin typeface="Consolas"/>
              </a:rPr>
              <a:t>current</a:t>
            </a:r>
            <a:r>
              <a:rPr lang="it-IT" sz="1100">
                <a:latin typeface="Consolas"/>
              </a:rPr>
              <a:t> day</a:t>
            </a:r>
            <a:br>
              <a:rPr lang="it-IT" sz="1100">
                <a:latin typeface="Consolas"/>
              </a:rPr>
            </a:br>
            <a:r>
              <a:rPr lang="it-IT" sz="1100">
                <a:latin typeface="Consolas"/>
              </a:rPr>
              <a:t>        </a:t>
            </a:r>
            <a:r>
              <a:rPr lang="it-IT" sz="1100" err="1">
                <a:latin typeface="Consolas"/>
              </a:rPr>
              <a:t>self.daily_purchases</a:t>
            </a:r>
            <a:r>
              <a:rPr lang="it-IT" sz="1100">
                <a:latin typeface="Consolas"/>
              </a:rPr>
              <a:t> = []</a:t>
            </a:r>
            <a:br>
              <a:rPr lang="it-IT" sz="1100">
                <a:latin typeface="Consolas"/>
              </a:rPr>
            </a:br>
            <a:r>
              <a:rPr lang="it-IT" sz="1100">
                <a:latin typeface="Consolas"/>
              </a:rPr>
              <a:t>        </a:t>
            </a:r>
            <a:r>
              <a:rPr lang="it-IT" sz="1100" err="1">
                <a:latin typeface="Consolas"/>
              </a:rPr>
              <a:t>self.daily_rewards_per_product</a:t>
            </a:r>
            <a:r>
              <a:rPr lang="it-IT" sz="1100">
                <a:latin typeface="Consolas"/>
              </a:rPr>
              <a:t> = []</a:t>
            </a:r>
            <a:br>
              <a:rPr lang="it-IT" sz="1100">
                <a:latin typeface="Consolas"/>
              </a:rPr>
            </a:br>
            <a:r>
              <a:rPr lang="it-IT" sz="1100">
                <a:latin typeface="Consolas"/>
              </a:rPr>
              <a:t>        # </a:t>
            </a:r>
            <a:r>
              <a:rPr lang="it-IT" sz="1100" err="1">
                <a:latin typeface="Consolas"/>
              </a:rPr>
              <a:t>daily</a:t>
            </a:r>
            <a:r>
              <a:rPr lang="it-IT" sz="1100">
                <a:latin typeface="Consolas"/>
              </a:rPr>
              <a:t> </a:t>
            </a:r>
            <a:r>
              <a:rPr lang="it-IT" sz="1100" err="1">
                <a:latin typeface="Consolas"/>
              </a:rPr>
              <a:t>purchased</a:t>
            </a:r>
            <a:r>
              <a:rPr lang="it-IT" sz="1100">
                <a:latin typeface="Consolas"/>
              </a:rPr>
              <a:t> </a:t>
            </a:r>
            <a:r>
              <a:rPr lang="it-IT" sz="1100" err="1">
                <a:latin typeface="Consolas"/>
              </a:rPr>
              <a:t>units</a:t>
            </a:r>
            <a:r>
              <a:rPr lang="it-IT" sz="1100">
                <a:latin typeface="Consolas"/>
              </a:rPr>
              <a:t> per product</a:t>
            </a:r>
            <a:br>
              <a:rPr lang="it-IT" sz="1100">
                <a:latin typeface="Consolas"/>
              </a:rPr>
            </a:br>
            <a:r>
              <a:rPr lang="it-IT" sz="1100">
                <a:latin typeface="Consolas"/>
              </a:rPr>
              <a:t>        </a:t>
            </a:r>
            <a:r>
              <a:rPr lang="it-IT" sz="1100" err="1">
                <a:latin typeface="Consolas"/>
              </a:rPr>
              <a:t>self.daily_purchased_units</a:t>
            </a:r>
            <a:r>
              <a:rPr lang="it-IT" sz="1100">
                <a:latin typeface="Consolas"/>
              </a:rPr>
              <a:t> = []</a:t>
            </a:r>
            <a:br>
              <a:rPr lang="it-IT" sz="1100">
                <a:latin typeface="Consolas"/>
              </a:rPr>
            </a:br>
            <a:r>
              <a:rPr lang="it-IT" sz="1100">
                <a:latin typeface="Consolas"/>
              </a:rPr>
              <a:t>        # </a:t>
            </a:r>
            <a:r>
              <a:rPr lang="it-IT" sz="1100" err="1">
                <a:latin typeface="Consolas"/>
              </a:rPr>
              <a:t>binary_features</a:t>
            </a:r>
            <a:r>
              <a:rPr lang="it-IT" sz="1100">
                <a:latin typeface="Consolas"/>
              </a:rPr>
              <a:t>: 1 </a:t>
            </a:r>
            <a:r>
              <a:rPr lang="it-IT" sz="1100" err="1">
                <a:latin typeface="Consolas"/>
              </a:rPr>
              <a:t>if</a:t>
            </a:r>
            <a:r>
              <a:rPr lang="it-IT" sz="1100">
                <a:latin typeface="Consolas"/>
              </a:rPr>
              <a:t> </a:t>
            </a:r>
            <a:r>
              <a:rPr lang="it-IT" sz="1100" err="1">
                <a:latin typeface="Consolas"/>
              </a:rPr>
              <a:t>we</a:t>
            </a:r>
            <a:r>
              <a:rPr lang="it-IT" sz="1100">
                <a:latin typeface="Consolas"/>
              </a:rPr>
              <a:t> do </a:t>
            </a:r>
            <a:r>
              <a:rPr lang="it-IT" sz="1100" err="1">
                <a:latin typeface="Consolas"/>
              </a:rPr>
              <a:t>not</a:t>
            </a:r>
            <a:r>
              <a:rPr lang="it-IT" sz="1100">
                <a:latin typeface="Consolas"/>
              </a:rPr>
              <a:t> </a:t>
            </a:r>
            <a:r>
              <a:rPr lang="it-IT" sz="1100" err="1">
                <a:latin typeface="Consolas"/>
              </a:rPr>
              <a:t>distinguish</a:t>
            </a:r>
            <a:r>
              <a:rPr lang="it-IT" sz="1100">
                <a:latin typeface="Consolas"/>
              </a:rPr>
              <a:t> </a:t>
            </a:r>
            <a:r>
              <a:rPr lang="it-IT" sz="1100" err="1">
                <a:latin typeface="Consolas"/>
              </a:rPr>
              <a:t>between</a:t>
            </a:r>
            <a:r>
              <a:rPr lang="it-IT" sz="1100">
                <a:latin typeface="Consolas"/>
              </a:rPr>
              <a:t> users</a:t>
            </a:r>
            <a:br>
              <a:rPr lang="it-IT" sz="1100">
                <a:latin typeface="Consolas"/>
              </a:rPr>
            </a:br>
            <a:r>
              <a:rPr lang="it-IT" sz="1100">
                <a:latin typeface="Consolas"/>
              </a:rPr>
              <a:t>        </a:t>
            </a:r>
            <a:r>
              <a:rPr lang="it-IT" sz="1100" err="1">
                <a:latin typeface="Consolas"/>
              </a:rPr>
              <a:t>self.binary_features</a:t>
            </a:r>
            <a:r>
              <a:rPr lang="it-IT" sz="1100">
                <a:latin typeface="Consolas"/>
              </a:rPr>
              <a:t> = </a:t>
            </a:r>
            <a:r>
              <a:rPr lang="it-IT" sz="1100" err="1">
                <a:latin typeface="Consolas"/>
              </a:rPr>
              <a:t>binary_features</a:t>
            </a:r>
            <a:endParaRPr lang="it-IT" sz="1100">
              <a:ea typeface="Calibri" panose="020F0502020204030204"/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2994014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8D21CAB-6314-0AD2-2170-1881242B8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>
                <a:latin typeface="Impact" panose="020B0806030902050204" pitchFamily="34" charset="0"/>
                <a:ea typeface="Calibri Light"/>
                <a:cs typeface="Calibri Light"/>
              </a:rPr>
              <a:t>E-commerce: simulation of a day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4D15B5A-C5C9-2194-EF86-912D8FBB43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AU" sz="1600">
                <a:latin typeface="Consolas"/>
              </a:rPr>
              <a:t>def </a:t>
            </a:r>
            <a:r>
              <a:rPr lang="en-AU" sz="1600" err="1">
                <a:latin typeface="Consolas"/>
              </a:rPr>
              <a:t>simulate_day</a:t>
            </a:r>
            <a:r>
              <a:rPr lang="en-AU" sz="1600">
                <a:latin typeface="Consolas"/>
              </a:rPr>
              <a:t>(self, </a:t>
            </a:r>
            <a:r>
              <a:rPr lang="en-AU" sz="1600" err="1">
                <a:latin typeface="Consolas"/>
              </a:rPr>
              <a:t>number_users</a:t>
            </a:r>
            <a:r>
              <a:rPr lang="en-AU" sz="1600">
                <a:latin typeface="Consolas"/>
              </a:rPr>
              <a:t>, </a:t>
            </a:r>
            <a:r>
              <a:rPr lang="en-AU" sz="1600" err="1">
                <a:latin typeface="Consolas"/>
              </a:rPr>
              <a:t>fixed_alpha</a:t>
            </a:r>
            <a:r>
              <a:rPr lang="en-AU" sz="1600">
                <a:latin typeface="Consolas"/>
              </a:rPr>
              <a:t>, </a:t>
            </a:r>
            <a:r>
              <a:rPr lang="en-AU" sz="1600" err="1">
                <a:latin typeface="Consolas"/>
              </a:rPr>
              <a:t>fixed_weights</a:t>
            </a:r>
            <a:r>
              <a:rPr lang="en-AU" sz="1600">
                <a:latin typeface="Consolas"/>
              </a:rPr>
              <a:t>, </a:t>
            </a:r>
            <a:r>
              <a:rPr lang="en-AU" sz="1600" err="1">
                <a:latin typeface="Consolas"/>
              </a:rPr>
              <a:t>fixed_units</a:t>
            </a:r>
            <a:r>
              <a:rPr lang="en-AU" sz="1600">
                <a:latin typeface="Consolas"/>
              </a:rPr>
              <a:t>):</a:t>
            </a:r>
            <a:br>
              <a:rPr lang="en-AU" sz="1600">
                <a:latin typeface="Consolas"/>
              </a:rPr>
            </a:br>
            <a:r>
              <a:rPr lang="en-AU" sz="1600">
                <a:latin typeface="Consolas"/>
              </a:rPr>
              <a:t>    </a:t>
            </a:r>
            <a:r>
              <a:rPr lang="en-AU" sz="1600" i="1">
                <a:latin typeface="Consolas"/>
              </a:rPr>
              <a:t>"""This function simulate a day of visits in the website</a:t>
            </a:r>
            <a:br>
              <a:rPr lang="en-AU" sz="1600" i="1">
                <a:latin typeface="Consolas"/>
              </a:rPr>
            </a:br>
            <a:br>
              <a:rPr lang="en-AU" sz="1600" i="1">
                <a:latin typeface="Consolas"/>
              </a:rPr>
            </a:br>
            <a:r>
              <a:rPr lang="en-AU" sz="1600" i="1">
                <a:latin typeface="Consolas"/>
              </a:rPr>
              <a:t>    </a:t>
            </a:r>
            <a:r>
              <a:rPr lang="en-AU" sz="1600" b="1" i="1">
                <a:latin typeface="Consolas"/>
              </a:rPr>
              <a:t>:param</a:t>
            </a:r>
            <a:r>
              <a:rPr lang="en-AU" sz="1600" i="1">
                <a:latin typeface="Consolas"/>
              </a:rPr>
              <a:t> </a:t>
            </a:r>
            <a:r>
              <a:rPr lang="en-AU" sz="1600" i="1" err="1">
                <a:latin typeface="Consolas"/>
              </a:rPr>
              <a:t>number_users</a:t>
            </a:r>
            <a:r>
              <a:rPr lang="en-AU" sz="1600" i="1">
                <a:latin typeface="Consolas"/>
              </a:rPr>
              <a:t>: average number of potential users in a day</a:t>
            </a:r>
            <a:br>
              <a:rPr lang="en-AU" sz="1600" i="1">
                <a:latin typeface="Consolas"/>
              </a:rPr>
            </a:br>
            <a:r>
              <a:rPr lang="en-AU" sz="1600" i="1">
                <a:latin typeface="Consolas"/>
              </a:rPr>
              <a:t>    </a:t>
            </a:r>
            <a:r>
              <a:rPr lang="en-AU" sz="1600" b="1" i="1">
                <a:latin typeface="Consolas"/>
              </a:rPr>
              <a:t>:type</a:t>
            </a:r>
            <a:r>
              <a:rPr lang="en-AU" sz="1600" i="1">
                <a:latin typeface="Consolas"/>
              </a:rPr>
              <a:t> </a:t>
            </a:r>
            <a:r>
              <a:rPr lang="en-AU" sz="1600" i="1" err="1">
                <a:latin typeface="Consolas"/>
              </a:rPr>
              <a:t>number_users</a:t>
            </a:r>
            <a:r>
              <a:rPr lang="en-AU" sz="1600" i="1">
                <a:latin typeface="Consolas"/>
              </a:rPr>
              <a:t>: int</a:t>
            </a:r>
            <a:br>
              <a:rPr lang="en-AU" sz="1600" i="1">
                <a:latin typeface="Consolas"/>
              </a:rPr>
            </a:br>
            <a:r>
              <a:rPr lang="en-AU" sz="1600" i="1">
                <a:latin typeface="Consolas"/>
              </a:rPr>
              <a:t>    </a:t>
            </a:r>
            <a:r>
              <a:rPr lang="en-AU" sz="1600" b="1" i="1">
                <a:latin typeface="Consolas"/>
              </a:rPr>
              <a:t>:param</a:t>
            </a:r>
            <a:r>
              <a:rPr lang="en-AU" sz="1600" i="1">
                <a:latin typeface="Consolas"/>
              </a:rPr>
              <a:t> </a:t>
            </a:r>
            <a:r>
              <a:rPr lang="en-AU" sz="1600" i="1" err="1">
                <a:latin typeface="Consolas"/>
              </a:rPr>
              <a:t>fixed_alpha</a:t>
            </a:r>
            <a:r>
              <a:rPr lang="en-AU" sz="1600" i="1">
                <a:latin typeface="Consolas"/>
              </a:rPr>
              <a:t>: 1 if alpha is fixed (uniformly distributed over the products)</a:t>
            </a:r>
            <a:br>
              <a:rPr lang="en-AU" sz="1600" i="1">
                <a:latin typeface="Consolas"/>
              </a:rPr>
            </a:br>
            <a:r>
              <a:rPr lang="en-AU" sz="1600" i="1">
                <a:latin typeface="Consolas"/>
              </a:rPr>
              <a:t>    </a:t>
            </a:r>
            <a:r>
              <a:rPr lang="en-AU" sz="1600" b="1" i="1">
                <a:latin typeface="Consolas"/>
              </a:rPr>
              <a:t>:type</a:t>
            </a:r>
            <a:r>
              <a:rPr lang="en-AU" sz="1600" i="1">
                <a:latin typeface="Consolas"/>
              </a:rPr>
              <a:t> </a:t>
            </a:r>
            <a:r>
              <a:rPr lang="en-AU" sz="1600" i="1" err="1">
                <a:latin typeface="Consolas"/>
              </a:rPr>
              <a:t>fixed_alpha</a:t>
            </a:r>
            <a:r>
              <a:rPr lang="en-AU" sz="1600" i="1">
                <a:latin typeface="Consolas"/>
              </a:rPr>
              <a:t>: bool</a:t>
            </a:r>
            <a:br>
              <a:rPr lang="en-AU" sz="1600" i="1">
                <a:latin typeface="Consolas"/>
              </a:rPr>
            </a:br>
            <a:r>
              <a:rPr lang="en-AU" sz="1600" i="1">
                <a:latin typeface="Consolas"/>
              </a:rPr>
              <a:t>    </a:t>
            </a:r>
            <a:r>
              <a:rPr lang="en-AU" sz="1600" b="1" i="1">
                <a:latin typeface="Consolas"/>
              </a:rPr>
              <a:t>:param</a:t>
            </a:r>
            <a:r>
              <a:rPr lang="en-AU" sz="1600" i="1">
                <a:latin typeface="Consolas"/>
              </a:rPr>
              <a:t> </a:t>
            </a:r>
            <a:r>
              <a:rPr lang="en-AU" sz="1600" i="1" err="1">
                <a:latin typeface="Consolas"/>
              </a:rPr>
              <a:t>fixed_weights</a:t>
            </a:r>
            <a:r>
              <a:rPr lang="en-AU" sz="1600" i="1">
                <a:latin typeface="Consolas"/>
              </a:rPr>
              <a:t>: 1 if graph weights are fixed</a:t>
            </a:r>
            <a:br>
              <a:rPr lang="en-AU" sz="1600" i="1">
                <a:latin typeface="Consolas"/>
              </a:rPr>
            </a:br>
            <a:r>
              <a:rPr lang="en-AU" sz="1600" i="1">
                <a:latin typeface="Consolas"/>
              </a:rPr>
              <a:t>    </a:t>
            </a:r>
            <a:r>
              <a:rPr lang="en-AU" sz="1600" b="1" i="1">
                <a:latin typeface="Consolas"/>
              </a:rPr>
              <a:t>:type</a:t>
            </a:r>
            <a:r>
              <a:rPr lang="en-AU" sz="1600" i="1">
                <a:latin typeface="Consolas"/>
              </a:rPr>
              <a:t> </a:t>
            </a:r>
            <a:r>
              <a:rPr lang="en-AU" sz="1600" i="1" err="1">
                <a:latin typeface="Consolas"/>
              </a:rPr>
              <a:t>fixed_weights</a:t>
            </a:r>
            <a:r>
              <a:rPr lang="en-AU" sz="1600" i="1">
                <a:latin typeface="Consolas"/>
              </a:rPr>
              <a:t>: bool</a:t>
            </a:r>
            <a:br>
              <a:rPr lang="en-AU" sz="1600" i="1">
                <a:latin typeface="Consolas"/>
              </a:rPr>
            </a:br>
            <a:r>
              <a:rPr lang="en-AU" sz="1600" i="1">
                <a:latin typeface="Consolas"/>
              </a:rPr>
              <a:t>    </a:t>
            </a:r>
            <a:r>
              <a:rPr lang="en-AU" sz="1600" b="1" i="1">
                <a:latin typeface="Consolas"/>
              </a:rPr>
              <a:t>:param</a:t>
            </a:r>
            <a:r>
              <a:rPr lang="en-AU" sz="1600" i="1">
                <a:latin typeface="Consolas"/>
              </a:rPr>
              <a:t> </a:t>
            </a:r>
            <a:r>
              <a:rPr lang="en-AU" sz="1600" i="1" err="1">
                <a:latin typeface="Consolas"/>
              </a:rPr>
              <a:t>fixed_units</a:t>
            </a:r>
            <a:r>
              <a:rPr lang="en-AU" sz="1600" i="1">
                <a:latin typeface="Consolas"/>
              </a:rPr>
              <a:t>: if 1 always the same number of units is bought for each product</a:t>
            </a:r>
            <a:br>
              <a:rPr lang="en-AU" sz="1600" i="1">
                <a:latin typeface="Consolas"/>
              </a:rPr>
            </a:br>
            <a:r>
              <a:rPr lang="en-AU" sz="1600" i="1">
                <a:latin typeface="Consolas"/>
              </a:rPr>
              <a:t>    </a:t>
            </a:r>
            <a:r>
              <a:rPr lang="en-AU" sz="1600" b="1" i="1">
                <a:latin typeface="Consolas"/>
              </a:rPr>
              <a:t>:type</a:t>
            </a:r>
            <a:r>
              <a:rPr lang="en-AU" sz="1600" i="1">
                <a:latin typeface="Consolas"/>
              </a:rPr>
              <a:t> </a:t>
            </a:r>
            <a:r>
              <a:rPr lang="en-AU" sz="1600" i="1" err="1">
                <a:latin typeface="Consolas"/>
              </a:rPr>
              <a:t>fixed_units</a:t>
            </a:r>
            <a:r>
              <a:rPr lang="en-AU" sz="1600" i="1">
                <a:latin typeface="Consolas"/>
              </a:rPr>
              <a:t>: bool</a:t>
            </a:r>
            <a:br>
              <a:rPr lang="en-AU" sz="1600" i="1">
                <a:latin typeface="Consolas"/>
              </a:rPr>
            </a:br>
            <a:r>
              <a:rPr lang="en-AU" sz="1600" i="1">
                <a:latin typeface="Consolas"/>
              </a:rPr>
              <a:t>    </a:t>
            </a:r>
            <a:r>
              <a:rPr lang="en-AU" sz="1600" b="1" i="1">
                <a:latin typeface="Consolas"/>
              </a:rPr>
              <a:t>:param</a:t>
            </a:r>
            <a:r>
              <a:rPr lang="en-AU" sz="1600" i="1">
                <a:latin typeface="Consolas"/>
              </a:rPr>
              <a:t> alpha: vector with </a:t>
            </a:r>
            <a:r>
              <a:rPr lang="en-AU" sz="1600" i="1" err="1">
                <a:latin typeface="Consolas"/>
              </a:rPr>
              <a:t>dirichlet</a:t>
            </a:r>
            <a:r>
              <a:rPr lang="en-AU" sz="1600" i="1">
                <a:latin typeface="Consolas"/>
              </a:rPr>
              <a:t> parameters</a:t>
            </a:r>
            <a:br>
              <a:rPr lang="en-AU" sz="1600" i="1">
                <a:latin typeface="Consolas"/>
              </a:rPr>
            </a:br>
            <a:r>
              <a:rPr lang="en-AU" sz="1600" i="1">
                <a:latin typeface="Consolas"/>
              </a:rPr>
              <a:t>    </a:t>
            </a:r>
            <a:r>
              <a:rPr lang="en-AU" sz="1600" b="1" i="1">
                <a:latin typeface="Consolas"/>
              </a:rPr>
              <a:t>:return</a:t>
            </a:r>
            <a:r>
              <a:rPr lang="en-AU" sz="1600" i="1">
                <a:latin typeface="Consolas"/>
              </a:rPr>
              <a:t>: a </a:t>
            </a:r>
            <a:r>
              <a:rPr lang="en-AU" sz="1600" i="1" err="1">
                <a:latin typeface="Consolas"/>
              </a:rPr>
              <a:t>Daily_Customers</a:t>
            </a:r>
            <a:r>
              <a:rPr lang="en-AU" sz="1600" i="1">
                <a:latin typeface="Consolas"/>
              </a:rPr>
              <a:t> class</a:t>
            </a:r>
            <a:endParaRPr lang="en-AU" sz="1600">
              <a:ea typeface="Calibri" panose="020F0502020204030204"/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4990699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901EA00-17B2-8A53-4903-2956051521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2769"/>
          </a:xfrm>
        </p:spPr>
        <p:txBody>
          <a:bodyPr/>
          <a:lstStyle/>
          <a:p>
            <a:r>
              <a:rPr lang="en-AU">
                <a:latin typeface="Impact"/>
                <a:ea typeface="Calibri Light"/>
                <a:cs typeface="Calibri Light"/>
              </a:rPr>
              <a:t>E-commerce: when a user visits the website</a:t>
            </a:r>
            <a:endParaRPr lang="en-AU">
              <a:latin typeface="Impact" panose="020B0806030902050204" pitchFamily="34" charset="0"/>
            </a:endParaRP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B58A571-4A52-3089-BEAD-AE05011FEB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6420"/>
            <a:ext cx="10515600" cy="5155090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>
              <a:buNone/>
            </a:pPr>
            <a:r>
              <a:rPr lang="en-AU" sz="2400">
                <a:latin typeface="Consolas"/>
              </a:rPr>
              <a:t>def visit(self, user):</a:t>
            </a:r>
            <a:endParaRPr lang="en-AU" sz="2400" b="1" i="1">
              <a:latin typeface="Consolas"/>
              <a:cs typeface="Calibri"/>
            </a:endParaRPr>
          </a:p>
          <a:p>
            <a:pPr marL="0" indent="0">
              <a:buNone/>
            </a:pPr>
            <a:endParaRPr lang="en-AU" sz="2400">
              <a:latin typeface="Consolas"/>
              <a:cs typeface="Calibri"/>
            </a:endParaRPr>
          </a:p>
          <a:p>
            <a:pPr marL="0" indent="0">
              <a:buNone/>
            </a:pPr>
            <a:r>
              <a:rPr lang="en-AU" sz="2200" b="1" i="1">
                <a:cs typeface="Calibri"/>
              </a:rPr>
              <a:t>We create a graph to compute the probabilities of a click based on the slot of a product and on the user's will to buy.</a:t>
            </a:r>
          </a:p>
          <a:p>
            <a:pPr>
              <a:buNone/>
            </a:pPr>
            <a:r>
              <a:rPr lang="en-AU" sz="2000" err="1">
                <a:ea typeface="+mn-lt"/>
                <a:cs typeface="+mn-lt"/>
              </a:rPr>
              <a:t>prob_matrix</a:t>
            </a:r>
            <a:r>
              <a:rPr lang="en-AU" sz="2000">
                <a:ea typeface="+mn-lt"/>
                <a:cs typeface="+mn-lt"/>
              </a:rPr>
              <a:t> = </a:t>
            </a:r>
            <a:r>
              <a:rPr lang="en-AU" sz="2000" err="1">
                <a:ea typeface="+mn-lt"/>
                <a:cs typeface="+mn-lt"/>
              </a:rPr>
              <a:t>user.P</a:t>
            </a:r>
            <a:r>
              <a:rPr lang="en-AU" sz="2000">
                <a:ea typeface="+mn-lt"/>
                <a:cs typeface="+mn-lt"/>
              </a:rPr>
              <a:t> * </a:t>
            </a:r>
            <a:r>
              <a:rPr lang="en-AU" sz="2000" err="1">
                <a:ea typeface="+mn-lt"/>
                <a:cs typeface="+mn-lt"/>
              </a:rPr>
              <a:t>self.graph</a:t>
            </a:r>
            <a:r>
              <a:rPr lang="en-AU" sz="2000">
                <a:ea typeface="+mn-lt"/>
                <a:cs typeface="+mn-lt"/>
              </a:rPr>
              <a:t> </a:t>
            </a:r>
            <a:endParaRPr lang="en-AU" sz="2000" i="1">
              <a:cs typeface="Calibri"/>
            </a:endParaRPr>
          </a:p>
          <a:p>
            <a:pPr>
              <a:buNone/>
            </a:pPr>
            <a:r>
              <a:rPr lang="en-AU" sz="2000" err="1">
                <a:ea typeface="+mn-lt"/>
                <a:cs typeface="+mn-lt"/>
              </a:rPr>
              <a:t>products_clicked</a:t>
            </a:r>
            <a:r>
              <a:rPr lang="en-AU" sz="2000">
                <a:ea typeface="+mn-lt"/>
                <a:cs typeface="+mn-lt"/>
              </a:rPr>
              <a:t> = p &gt; </a:t>
            </a:r>
            <a:r>
              <a:rPr lang="en-AU" sz="2000" err="1">
                <a:ea typeface="+mn-lt"/>
                <a:cs typeface="+mn-lt"/>
              </a:rPr>
              <a:t>np.random.rand</a:t>
            </a:r>
            <a:r>
              <a:rPr lang="en-AU" sz="2000">
                <a:ea typeface="+mn-lt"/>
                <a:cs typeface="+mn-lt"/>
              </a:rPr>
              <a:t>(</a:t>
            </a:r>
            <a:r>
              <a:rPr lang="en-AU" sz="2000" err="1">
                <a:ea typeface="+mn-lt"/>
                <a:cs typeface="+mn-lt"/>
              </a:rPr>
              <a:t>p.shape</a:t>
            </a:r>
            <a:r>
              <a:rPr lang="en-AU" sz="2000">
                <a:ea typeface="+mn-lt"/>
                <a:cs typeface="+mn-lt"/>
              </a:rPr>
              <a:t>[0], </a:t>
            </a:r>
            <a:r>
              <a:rPr lang="en-AU" sz="2000" err="1">
                <a:ea typeface="+mn-lt"/>
                <a:cs typeface="+mn-lt"/>
              </a:rPr>
              <a:t>p.shape</a:t>
            </a:r>
            <a:r>
              <a:rPr lang="en-AU" sz="2000">
                <a:ea typeface="+mn-lt"/>
                <a:cs typeface="+mn-lt"/>
              </a:rPr>
              <a:t>[1])</a:t>
            </a:r>
            <a:endParaRPr lang="en-AU"/>
          </a:p>
          <a:p>
            <a:pPr>
              <a:buNone/>
            </a:pPr>
            <a:endParaRPr lang="en-AU" sz="2200">
              <a:latin typeface="Calibri"/>
              <a:cs typeface="Calibri"/>
            </a:endParaRPr>
          </a:p>
          <a:p>
            <a:pPr>
              <a:buNone/>
            </a:pPr>
            <a:r>
              <a:rPr lang="en-AU" sz="2200" b="1" i="1">
                <a:ea typeface="+mn-lt"/>
                <a:cs typeface="+mn-lt"/>
              </a:rPr>
              <a:t>We match the indexes, checking the user's reservation price.</a:t>
            </a:r>
          </a:p>
          <a:p>
            <a:pPr>
              <a:buNone/>
            </a:pPr>
            <a:r>
              <a:rPr lang="en-AU" sz="2000" err="1">
                <a:ea typeface="+mn-lt"/>
                <a:cs typeface="+mn-lt"/>
              </a:rPr>
              <a:t>stop_idxs</a:t>
            </a:r>
            <a:r>
              <a:rPr lang="en-AU" sz="2000">
                <a:ea typeface="+mn-lt"/>
                <a:cs typeface="+mn-lt"/>
              </a:rPr>
              <a:t> = </a:t>
            </a:r>
            <a:r>
              <a:rPr lang="en-AU" sz="2000" err="1">
                <a:ea typeface="+mn-lt"/>
                <a:cs typeface="+mn-lt"/>
              </a:rPr>
              <a:t>np.where</a:t>
            </a:r>
            <a:r>
              <a:rPr lang="en-AU" sz="2000">
                <a:ea typeface="+mn-lt"/>
                <a:cs typeface="+mn-lt"/>
              </a:rPr>
              <a:t>(</a:t>
            </a:r>
            <a:r>
              <a:rPr lang="en-AU" sz="2000" err="1">
                <a:ea typeface="+mn-lt"/>
                <a:cs typeface="+mn-lt"/>
              </a:rPr>
              <a:t>np.array</a:t>
            </a:r>
            <a:r>
              <a:rPr lang="en-AU" sz="2000">
                <a:ea typeface="+mn-lt"/>
                <a:cs typeface="+mn-lt"/>
              </a:rPr>
              <a:t>(</a:t>
            </a:r>
            <a:r>
              <a:rPr lang="en-AU" sz="2000" err="1">
                <a:ea typeface="+mn-lt"/>
                <a:cs typeface="+mn-lt"/>
              </a:rPr>
              <a:t>user.reservation_price</a:t>
            </a:r>
            <a:r>
              <a:rPr lang="en-AU" sz="2000">
                <a:ea typeface="+mn-lt"/>
                <a:cs typeface="+mn-lt"/>
              </a:rPr>
              <a:t>)[</a:t>
            </a:r>
            <a:r>
              <a:rPr lang="en-AU" sz="2000" err="1">
                <a:ea typeface="+mn-lt"/>
                <a:cs typeface="+mn-lt"/>
              </a:rPr>
              <a:t>secondary_slots</a:t>
            </a:r>
            <a:r>
              <a:rPr lang="en-AU" sz="2000">
                <a:ea typeface="+mn-lt"/>
                <a:cs typeface="+mn-lt"/>
              </a:rPr>
              <a:t>] &lt; </a:t>
            </a:r>
            <a:r>
              <a:rPr lang="en-AU" sz="2000" err="1">
                <a:ea typeface="+mn-lt"/>
                <a:cs typeface="+mn-lt"/>
              </a:rPr>
              <a:t>prod_prices</a:t>
            </a:r>
            <a:r>
              <a:rPr lang="en-AU" sz="2000">
                <a:ea typeface="+mn-lt"/>
                <a:cs typeface="+mn-lt"/>
              </a:rPr>
              <a:t>[</a:t>
            </a:r>
            <a:r>
              <a:rPr lang="en-AU" sz="2000" err="1">
                <a:ea typeface="+mn-lt"/>
                <a:cs typeface="+mn-lt"/>
              </a:rPr>
              <a:t>secondary_slots</a:t>
            </a:r>
            <a:r>
              <a:rPr lang="en-AU" sz="2000">
                <a:ea typeface="+mn-lt"/>
                <a:cs typeface="+mn-lt"/>
              </a:rPr>
              <a:t>])</a:t>
            </a:r>
            <a:endParaRPr lang="en-AU"/>
          </a:p>
          <a:p>
            <a:pPr>
              <a:buNone/>
            </a:pPr>
            <a:r>
              <a:rPr lang="en-AU" sz="2000" err="1">
                <a:ea typeface="+mn-lt"/>
                <a:cs typeface="+mn-lt"/>
              </a:rPr>
              <a:t>go_idxs</a:t>
            </a:r>
            <a:r>
              <a:rPr lang="en-AU" sz="2000">
                <a:ea typeface="+mn-lt"/>
                <a:cs typeface="+mn-lt"/>
              </a:rPr>
              <a:t> = </a:t>
            </a:r>
            <a:r>
              <a:rPr lang="en-AU" sz="2000" err="1">
                <a:ea typeface="+mn-lt"/>
                <a:cs typeface="+mn-lt"/>
              </a:rPr>
              <a:t>np.where</a:t>
            </a:r>
            <a:r>
              <a:rPr lang="en-AU" sz="2000">
                <a:ea typeface="+mn-lt"/>
                <a:cs typeface="+mn-lt"/>
              </a:rPr>
              <a:t>(</a:t>
            </a:r>
            <a:r>
              <a:rPr lang="en-AU" sz="2000" err="1">
                <a:ea typeface="+mn-lt"/>
                <a:cs typeface="+mn-lt"/>
              </a:rPr>
              <a:t>np.array</a:t>
            </a:r>
            <a:r>
              <a:rPr lang="en-AU" sz="2000">
                <a:ea typeface="+mn-lt"/>
                <a:cs typeface="+mn-lt"/>
              </a:rPr>
              <a:t>(</a:t>
            </a:r>
            <a:r>
              <a:rPr lang="en-AU" sz="2000" err="1">
                <a:ea typeface="+mn-lt"/>
                <a:cs typeface="+mn-lt"/>
              </a:rPr>
              <a:t>user.reservation_price</a:t>
            </a:r>
            <a:r>
              <a:rPr lang="en-AU" sz="2000">
                <a:ea typeface="+mn-lt"/>
                <a:cs typeface="+mn-lt"/>
              </a:rPr>
              <a:t>)[</a:t>
            </a:r>
            <a:r>
              <a:rPr lang="en-AU" sz="2000" err="1">
                <a:ea typeface="+mn-lt"/>
                <a:cs typeface="+mn-lt"/>
              </a:rPr>
              <a:t>secondary_slots</a:t>
            </a:r>
            <a:r>
              <a:rPr lang="en-AU" sz="2000">
                <a:ea typeface="+mn-lt"/>
                <a:cs typeface="+mn-lt"/>
              </a:rPr>
              <a:t>] &gt;= </a:t>
            </a:r>
            <a:r>
              <a:rPr lang="en-AU" sz="2000" err="1">
                <a:ea typeface="+mn-lt"/>
                <a:cs typeface="+mn-lt"/>
              </a:rPr>
              <a:t>prod_prices</a:t>
            </a:r>
            <a:r>
              <a:rPr lang="en-AU" sz="2000">
                <a:ea typeface="+mn-lt"/>
                <a:cs typeface="+mn-lt"/>
              </a:rPr>
              <a:t>[</a:t>
            </a:r>
            <a:r>
              <a:rPr lang="en-AU" sz="2000" err="1">
                <a:ea typeface="+mn-lt"/>
                <a:cs typeface="+mn-lt"/>
              </a:rPr>
              <a:t>secondary_slots</a:t>
            </a:r>
            <a:r>
              <a:rPr lang="en-AU" sz="2000">
                <a:ea typeface="+mn-lt"/>
                <a:cs typeface="+mn-lt"/>
              </a:rPr>
              <a:t>])</a:t>
            </a:r>
            <a:br>
              <a:rPr lang="it-IT" i="1">
                <a:latin typeface="Consolas"/>
              </a:rPr>
            </a:br>
            <a:br>
              <a:rPr lang="it-IT" i="1">
                <a:latin typeface="Consolas"/>
              </a:rPr>
            </a:br>
            <a:endParaRPr lang="it-IT" b="1" i="1">
              <a:latin typeface="Consolas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166792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B459631-15A3-0288-23BD-77AFA3A38DC4}"/>
              </a:ext>
            </a:extLst>
          </p:cNvPr>
          <p:cNvSpPr/>
          <p:nvPr/>
        </p:nvSpPr>
        <p:spPr>
          <a:xfrm>
            <a:off x="-1" y="0"/>
            <a:ext cx="12192000" cy="1952171"/>
          </a:xfrm>
          <a:prstGeom prst="rect">
            <a:avLst/>
          </a:prstGeom>
          <a:solidFill>
            <a:srgbClr val="9AF7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4EF308-6774-7A31-4974-9AA07274E4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4400">
                <a:latin typeface="Impact"/>
                <a:ea typeface="+mj-lt"/>
                <a:cs typeface="+mj-lt"/>
              </a:rPr>
              <a:t>2- </a:t>
            </a:r>
            <a:r>
              <a:rPr lang="it-IT" err="1">
                <a:latin typeface="Impact"/>
                <a:ea typeface="+mj-lt"/>
                <a:cs typeface="+mj-lt"/>
              </a:rPr>
              <a:t>O</a:t>
            </a:r>
            <a:r>
              <a:rPr lang="it-IT" sz="4400" err="1">
                <a:latin typeface="Impact"/>
                <a:ea typeface="+mj-lt"/>
                <a:cs typeface="+mj-lt"/>
              </a:rPr>
              <a:t>ptimization</a:t>
            </a:r>
            <a:r>
              <a:rPr lang="it-IT" sz="4400">
                <a:latin typeface="Impact"/>
                <a:ea typeface="+mj-lt"/>
                <a:cs typeface="+mj-lt"/>
              </a:rPr>
              <a:t> </a:t>
            </a:r>
            <a:r>
              <a:rPr lang="it-IT" sz="4400" err="1">
                <a:latin typeface="Impact"/>
                <a:ea typeface="+mj-lt"/>
                <a:cs typeface="+mj-lt"/>
              </a:rPr>
              <a:t>problem</a:t>
            </a:r>
            <a:r>
              <a:rPr lang="it-IT" sz="4400">
                <a:latin typeface="Impact"/>
                <a:ea typeface="+mj-lt"/>
                <a:cs typeface="+mj-lt"/>
              </a:rPr>
              <a:t> &amp; </a:t>
            </a:r>
            <a:r>
              <a:rPr lang="it-IT" sz="4400" err="1">
                <a:latin typeface="Impact"/>
                <a:ea typeface="+mj-lt"/>
                <a:cs typeface="+mj-lt"/>
              </a:rPr>
              <a:t>Greedy</a:t>
            </a:r>
            <a:r>
              <a:rPr lang="it-IT" sz="4400">
                <a:latin typeface="Impact"/>
                <a:ea typeface="+mj-lt"/>
                <a:cs typeface="+mj-lt"/>
              </a:rPr>
              <a:t> </a:t>
            </a:r>
            <a:r>
              <a:rPr lang="it-IT" sz="4400" err="1">
                <a:latin typeface="Impact"/>
                <a:ea typeface="+mj-lt"/>
                <a:cs typeface="+mj-lt"/>
              </a:rPr>
              <a:t>Algo</a:t>
            </a:r>
            <a:r>
              <a:rPr lang="it-IT" err="1">
                <a:latin typeface="Impact"/>
                <a:ea typeface="+mj-lt"/>
                <a:cs typeface="+mj-lt"/>
              </a:rPr>
              <a:t>rithm</a:t>
            </a:r>
            <a:endParaRPr lang="en-GB"/>
          </a:p>
        </p:txBody>
      </p:sp>
      <p:sp>
        <p:nvSpPr>
          <p:cNvPr id="4" name="Titolo 1">
            <a:extLst>
              <a:ext uri="{FF2B5EF4-FFF2-40B4-BE49-F238E27FC236}">
                <a16:creationId xmlns:a16="http://schemas.microsoft.com/office/drawing/2014/main" id="{6E500350-BD6C-7164-7814-A87D67CA87B4}"/>
              </a:ext>
            </a:extLst>
          </p:cNvPr>
          <p:cNvSpPr txBox="1">
            <a:spLocks/>
          </p:cNvSpPr>
          <p:nvPr/>
        </p:nvSpPr>
        <p:spPr>
          <a:xfrm>
            <a:off x="645065" y="1097280"/>
            <a:ext cx="3796306" cy="46662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it-IT" sz="4800">
              <a:latin typeface="Impact"/>
              <a:cs typeface="Calibri Light" panose="020F0302020204030204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1E80D74-0CA5-9F35-DC95-E5542FAF85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145" y="2327929"/>
            <a:ext cx="10922202" cy="3802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7506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9D6D82B-7DCA-F32E-7262-8171A6B42154}"/>
              </a:ext>
            </a:extLst>
          </p:cNvPr>
          <p:cNvSpPr/>
          <p:nvPr/>
        </p:nvSpPr>
        <p:spPr>
          <a:xfrm>
            <a:off x="1125747" y="3842422"/>
            <a:ext cx="10228053" cy="972273"/>
          </a:xfrm>
          <a:prstGeom prst="rect">
            <a:avLst/>
          </a:prstGeom>
          <a:solidFill>
            <a:srgbClr val="FFE8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0156BED-54EA-F967-7DFD-F6B92152E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Impact" panose="020B0806030902050204" pitchFamily="34" charset="0"/>
                <a:ea typeface="+mj-lt"/>
                <a:cs typeface="+mj-lt"/>
              </a:rPr>
              <a:t>Optimization pricing problem </a:t>
            </a:r>
            <a:endParaRPr lang="en-US">
              <a:latin typeface="Impact" panose="020B080603090205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C9D6AE89-EFFC-BAEE-BBB3-7A073B612AD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21998" y="1669236"/>
                <a:ext cx="10228053" cy="5142092"/>
              </a:xfrm>
            </p:spPr>
            <p:txBody>
              <a:bodyPr vert="horz" lIns="91440" tIns="45720" rIns="91440" bIns="45720" rtlCol="0" anchor="t">
                <a:normAutofit fontScale="77500" lnSpcReduction="20000"/>
              </a:bodyPr>
              <a:lstStyle/>
              <a:p>
                <a:pPr marL="0" indent="0">
                  <a:buNone/>
                </a:pPr>
                <a:r>
                  <a:rPr lang="en-AU">
                    <a:cs typeface="Calibri" panose="020F0502020204030204"/>
                  </a:rPr>
                  <a:t>Given that: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AU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n-AU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it-IT" b="0" i="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AU">
                    <a:cs typeface="Calibri" panose="020F0502020204030204"/>
                  </a:rPr>
                  <a:t>= index of the product (from 1 to 5)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AU" i="1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AU" i="1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𝑗</m:t>
                        </m:r>
                      </m:e>
                      <m:sub>
                        <m:r>
                          <a:rPr lang="en-AU" i="1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AU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AU">
                    <a:cs typeface="Calibri" panose="020F0502020204030204"/>
                  </a:rPr>
                  <a:t>= price index for product </a:t>
                </a:r>
                <a:r>
                  <a:rPr lang="en-AU" err="1">
                    <a:cs typeface="Calibri" panose="020F0502020204030204"/>
                  </a:rPr>
                  <a:t>i</a:t>
                </a:r>
                <a:r>
                  <a:rPr lang="en-AU">
                    <a:cs typeface="Calibri" panose="020F0502020204030204"/>
                  </a:rPr>
                  <a:t>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AU" i="1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AU" i="1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𝑋</m:t>
                        </m:r>
                      </m:e>
                      <m:sub>
                        <m:r>
                          <a:rPr lang="en-AU" i="1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𝑖</m:t>
                        </m:r>
                        <m:sSub>
                          <m:sSubPr>
                            <m:ctrlPr>
                              <a:rPr lang="en-AU" i="1" smtClean="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AU" i="1" smtClean="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𝑗</m:t>
                            </m:r>
                          </m:e>
                          <m:sub>
                            <m:r>
                              <a:rPr lang="en-AU" i="1" smtClean="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  <m:r>
                      <a:rPr lang="en-AU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AU">
                    <a:cs typeface="Calibri" panose="020F0502020204030204"/>
                  </a:rPr>
                  <a:t> = </a:t>
                </a:r>
                <a:r>
                  <a:rPr lang="en-AU" err="1">
                    <a:cs typeface="Calibri" panose="020F0502020204030204"/>
                  </a:rPr>
                  <a:t>r.v.</a:t>
                </a:r>
                <a:r>
                  <a:rPr lang="en-AU">
                    <a:cs typeface="Calibri" panose="020F0502020204030204"/>
                  </a:rPr>
                  <a:t> indicating the reward per click given by the </a:t>
                </a:r>
                <a:r>
                  <a:rPr lang="en-AU" err="1">
                    <a:cs typeface="Calibri" panose="020F0502020204030204"/>
                  </a:rPr>
                  <a:t>i-th</a:t>
                </a:r>
                <a:r>
                  <a:rPr lang="en-AU">
                    <a:cs typeface="Calibri" panose="020F0502020204030204"/>
                  </a:rPr>
                  <a:t> product pulling the j-</a:t>
                </a:r>
                <a:r>
                  <a:rPr lang="en-AU" err="1">
                    <a:cs typeface="Calibri" panose="020F0502020204030204"/>
                  </a:rPr>
                  <a:t>th</a:t>
                </a:r>
                <a:r>
                  <a:rPr lang="en-AU">
                    <a:cs typeface="Calibri" panose="020F0502020204030204"/>
                  </a:rPr>
                  <a:t> price</a:t>
                </a:r>
              </a:p>
              <a:p>
                <a:pPr marL="0" indent="0">
                  <a:buNone/>
                </a:pPr>
                <a:endParaRPr lang="en-AU">
                  <a:cs typeface="Calibri" panose="020F0502020204030204"/>
                </a:endParaRPr>
              </a:p>
              <a:p>
                <a:pPr marL="0" indent="0">
                  <a:buNone/>
                </a:pPr>
                <a:r>
                  <a:rPr lang="en-AU">
                    <a:cs typeface="Calibri" panose="020F0502020204030204"/>
                  </a:rPr>
                  <a:t>The optimization problem is </a:t>
                </a:r>
              </a:p>
              <a:p>
                <a:pPr marL="0" indent="0">
                  <a:buNone/>
                </a:pPr>
                <a:endParaRPr lang="en-AU">
                  <a:cs typeface="Calibri" panose="020F0502020204030204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AU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max</m:t>
                          </m:r>
                        </m:e>
                        <m:sub>
                          <m:d>
                            <m:dPr>
                              <m:ctrlPr>
                                <a:rPr lang="en-AU" i="1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AU" i="1" smtClean="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AU" i="1" smtClean="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𝑗</m:t>
                                  </m:r>
                                </m:e>
                                <m:sub>
                                  <m:r>
                                    <a:rPr lang="en-AU" smtClean="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AU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AU" i="1" smtClean="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AU" i="1" smtClean="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𝑗</m:t>
                                  </m:r>
                                </m:e>
                                <m:sub>
                                  <m:r>
                                    <a:rPr lang="en-AU" smtClean="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AU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AU" i="1" smtClean="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AU" i="1" smtClean="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𝑗</m:t>
                                  </m:r>
                                </m:e>
                                <m:sub>
                                  <m:r>
                                    <a:rPr lang="en-AU" smtClean="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n-AU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AU" i="1" smtClean="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AU" i="1" smtClean="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𝑗</m:t>
                                  </m:r>
                                </m:e>
                                <m:sub>
                                  <m:r>
                                    <a:rPr lang="en-AU" smtClean="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4</m:t>
                                  </m:r>
                                </m:sub>
                              </m:sSub>
                              <m:r>
                                <a:rPr lang="en-AU" b="0" i="1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AU" i="1" smtClean="0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AU" i="1" smtClean="0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𝑗</m:t>
                                  </m:r>
                                </m:e>
                                <m:sub>
                                  <m:r>
                                    <a:rPr lang="en-AU" b="0" i="0" smtClean="0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5</m:t>
                                  </m:r>
                                </m:sub>
                              </m:sSub>
                            </m:e>
                          </m:d>
                        </m:sub>
                      </m:sSub>
                      <m:r>
                        <a:rPr lang="en-AU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 </m:t>
                      </m:r>
                      <m:r>
                        <a:rPr lang="en-AU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AU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AU" i="1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AU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∑</m:t>
                              </m:r>
                            </m:e>
                            <m:sub>
                              <m:r>
                                <a:rPr lang="en-AU" i="1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lang="en-AU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AU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5</m:t>
                              </m:r>
                            </m:sup>
                          </m:sSubSup>
                          <m:r>
                            <a:rPr lang="en-AU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 </m:t>
                          </m:r>
                          <m:sSub>
                            <m:sSubPr>
                              <m:ctrlPr>
                                <a:rPr lang="en-AU" i="1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i="1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AU" i="1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  <m:sSub>
                                <m:sSubPr>
                                  <m:ctrlPr>
                                    <a:rPr lang="en-AU" i="1" smtClean="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AU" i="1" smtClean="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𝑗</m:t>
                                  </m:r>
                                </m:e>
                                <m:sub>
                                  <m:r>
                                    <a:rPr lang="en-AU" i="1" smtClean="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</m:e>
                      </m:d>
                      <m:r>
                        <a:rPr lang="en-AU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AU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AU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AU" i="1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AU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max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AU" i="1" smtClean="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AU" i="1" smtClean="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𝑗</m:t>
                                  </m:r>
                                </m:e>
                                <m:sub>
                                  <m:r>
                                    <a:rPr lang="en-AU" i="1" smtClean="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  <m:r>
                            <a:rPr lang="en-AU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 </m:t>
                          </m:r>
                          <m:sSubSup>
                            <m:sSubSupPr>
                              <m:ctrlPr>
                                <a:rPr lang="en-AU" i="1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AU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∑</m:t>
                              </m:r>
                            </m:e>
                            <m:sub>
                              <m:r>
                                <a:rPr lang="en-AU" i="1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lang="en-AU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AU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5</m:t>
                              </m:r>
                            </m:sup>
                          </m:sSubSup>
                          <m:r>
                            <a:rPr lang="en-AU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 </m:t>
                          </m:r>
                          <m:sSub>
                            <m:sSubPr>
                              <m:ctrlPr>
                                <a:rPr lang="en-AU" i="1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i="1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AU" i="1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  <m:sSub>
                                <m:sSubPr>
                                  <m:ctrlPr>
                                    <a:rPr lang="en-AU" i="1" smtClean="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AU" i="1" smtClean="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𝑗</m:t>
                                  </m:r>
                                </m:e>
                                <m:sub>
                                  <m:r>
                                    <a:rPr lang="en-AU" i="1" smtClean="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</m:e>
                      </m:d>
                      <m:r>
                        <a:rPr lang="en-AU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AU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AU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AU" i="1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AU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max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AU" i="1" smtClean="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AU" i="1" smtClean="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𝑗</m:t>
                                  </m:r>
                                </m:e>
                                <m:sub>
                                  <m:r>
                                    <a:rPr lang="en-AU" i="1" smtClean="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  <m:r>
                            <a:rPr lang="en-AU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 </m:t>
                          </m:r>
                          <m:sSubSup>
                            <m:sSubSupPr>
                              <m:ctrlPr>
                                <a:rPr lang="en-AU" i="1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AU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∑</m:t>
                              </m:r>
                            </m:e>
                            <m:sub>
                              <m:r>
                                <a:rPr lang="en-AU" i="1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lang="en-AU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AU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5</m:t>
                              </m:r>
                            </m:sup>
                          </m:sSubSup>
                          <m:r>
                            <a:rPr lang="en-AU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 </m:t>
                          </m:r>
                          <m:sSub>
                            <m:sSubPr>
                              <m:ctrlPr>
                                <a:rPr lang="en-AU" i="1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i="1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AU" i="1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  <m:sSub>
                                <m:sSubPr>
                                  <m:ctrlPr>
                                    <a:rPr lang="en-AU" i="1" smtClean="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AU" i="1" smtClean="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𝑗</m:t>
                                  </m:r>
                                </m:e>
                                <m:sub>
                                  <m:r>
                                    <a:rPr lang="en-AU" i="1" smtClean="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  <m:sSub>
                            <m:sSubPr>
                              <m:ctrlPr>
                                <a:rPr lang="en-AU" i="1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i="1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AU" i="1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  <m:sSub>
                                <m:sSubPr>
                                  <m:ctrlPr>
                                    <a:rPr lang="en-AU" i="1" smtClean="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AU" i="1" smtClean="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𝑗</m:t>
                                  </m:r>
                                </m:e>
                                <m:sub>
                                  <m:r>
                                    <a:rPr lang="en-AU" i="1" smtClean="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  <m:sSub>
                            <m:sSubPr>
                              <m:ctrlPr>
                                <a:rPr lang="en-AU" i="1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i="1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AU" i="1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AU">
                  <a:cs typeface="Calibri" panose="020F0502020204030204"/>
                </a:endParaRPr>
              </a:p>
              <a:p>
                <a:pPr marL="0" indent="0">
                  <a:buNone/>
                </a:pPr>
                <a:endParaRPr lang="en-AU">
                  <a:cs typeface="Calibri" panose="020F0502020204030204"/>
                </a:endParaRPr>
              </a:p>
              <a:p>
                <a:pPr marL="0" indent="0">
                  <a:buNone/>
                </a:pPr>
                <a:r>
                  <a:rPr lang="en-AU">
                    <a:cs typeface="Calibri" panose="020F0502020204030204"/>
                  </a:rPr>
                  <a:t>where 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AU" i="1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AU" i="1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𝑚</m:t>
                        </m:r>
                      </m:e>
                      <m:sub>
                        <m:r>
                          <a:rPr lang="en-AU" i="1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𝑖</m:t>
                        </m:r>
                        <m:sSub>
                          <m:sSubPr>
                            <m:ctrlPr>
                              <a:rPr lang="en-AU" i="1" smtClean="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AU" i="1" smtClean="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𝑗</m:t>
                            </m:r>
                          </m:e>
                          <m:sub>
                            <m:r>
                              <a:rPr lang="en-AU" i="1" smtClean="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AU">
                    <a:cs typeface="Calibri" panose="020F0502020204030204"/>
                  </a:rPr>
                  <a:t> = margin over product </a:t>
                </a:r>
                <a14:m>
                  <m:oMath xmlns:m="http://schemas.openxmlformats.org/officeDocument/2006/math">
                    <m:r>
                      <a:rPr lang="en-AU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𝑖</m:t>
                    </m:r>
                  </m:oMath>
                </a14:m>
                <a:r>
                  <a:rPr lang="en-AU">
                    <a:cs typeface="Calibri" panose="020F0502020204030204"/>
                  </a:rPr>
                  <a:t> at price j</a:t>
                </a:r>
                <a:endParaRPr lang="en-AU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AU" i="1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AU" i="1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𝑐</m:t>
                        </m:r>
                      </m:e>
                      <m:sub>
                        <m:r>
                          <a:rPr lang="en-AU" i="1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𝑖</m:t>
                        </m:r>
                        <m:sSub>
                          <m:sSubPr>
                            <m:ctrlPr>
                              <a:rPr lang="en-AU" i="1" smtClean="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AU" i="1" smtClean="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𝑗</m:t>
                            </m:r>
                          </m:e>
                          <m:sub>
                            <m:r>
                              <a:rPr lang="en-AU" i="1" smtClean="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AU">
                    <a:cs typeface="Calibri" panose="020F0502020204030204"/>
                  </a:rPr>
                  <a:t> = conversion rate for product </a:t>
                </a:r>
                <a14:m>
                  <m:oMath xmlns:m="http://schemas.openxmlformats.org/officeDocument/2006/math">
                    <m:r>
                      <a:rPr lang="en-AU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𝑖</m:t>
                    </m:r>
                  </m:oMath>
                </a14:m>
                <a:r>
                  <a:rPr lang="en-AU">
                    <a:cs typeface="Calibri" panose="020F0502020204030204"/>
                  </a:rPr>
                  <a:t> at price j</a:t>
                </a:r>
                <a14:m>
                  <m:oMath xmlns:m="http://schemas.openxmlformats.org/officeDocument/2006/math">
                    <m:r>
                      <a:rPr lang="en-AU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AU">
                    <a:cs typeface="Calibri" panose="020F0502020204030204"/>
                  </a:rPr>
                  <a:t>.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sz="2800" i="1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2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AU">
                    <a:cs typeface="Calibri" panose="020F0502020204030204"/>
                  </a:rPr>
                  <a:t> = number of items sold per product</a:t>
                </a:r>
                <a:r>
                  <a:rPr lang="it-IT" sz="2000">
                    <a:cs typeface="Calibri" panose="020F0502020204030204"/>
                  </a:rPr>
                  <a:t> </a:t>
                </a:r>
                <a14:m>
                  <m:oMath xmlns:m="http://schemas.openxmlformats.org/officeDocument/2006/math">
                    <m:r>
                      <a:rPr lang="en-AU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n-AU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it-IT">
                    <a:cs typeface="Calibri" panose="020F0502020204030204"/>
                  </a:rPr>
                  <a:t>       </a:t>
                </a:r>
              </a:p>
            </p:txBody>
          </p:sp>
        </mc:Choice>
        <mc:Fallback xmlns="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C9D6AE89-EFFC-BAEE-BBB3-7A073B612AD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21998" y="1669236"/>
                <a:ext cx="10228053" cy="5142092"/>
              </a:xfrm>
              <a:blipFill>
                <a:blip r:embed="rId2"/>
                <a:stretch>
                  <a:fillRect l="-775" t="-24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982163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4717FF3-EA25-FF7C-8E35-54D24BF7F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>
                <a:latin typeface="Impact" panose="020B0806030902050204" pitchFamily="34" charset="0"/>
                <a:cs typeface="Calibri Light"/>
              </a:rPr>
              <a:t>Optimization </a:t>
            </a:r>
            <a:r>
              <a:rPr lang="en-US">
                <a:latin typeface="Impact" panose="020B0806030902050204" pitchFamily="34" charset="0"/>
                <a:ea typeface="+mj-lt"/>
                <a:cs typeface="+mj-lt"/>
              </a:rPr>
              <a:t>pricing</a:t>
            </a:r>
            <a:r>
              <a:rPr lang="en-AU">
                <a:latin typeface="Impact" panose="020B0806030902050204" pitchFamily="34" charset="0"/>
                <a:cs typeface="Calibri Light"/>
              </a:rPr>
              <a:t> problem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625CD2D-2060-115A-CCD3-EEDE2EBE07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The assumptions of the profit maximization problem are:</a:t>
            </a:r>
          </a:p>
          <a:p>
            <a:r>
              <a:rPr lang="en-US">
                <a:ea typeface="+mn-lt"/>
                <a:cs typeface="+mn-lt"/>
              </a:rPr>
              <a:t>the rewards are stationary, so the parameters of the probability distributions generating the rewards are </a:t>
            </a:r>
            <a:r>
              <a:rPr lang="en-US" b="1">
                <a:ea typeface="+mn-lt"/>
                <a:cs typeface="+mn-lt"/>
              </a:rPr>
              <a:t>stationary</a:t>
            </a:r>
            <a:r>
              <a:rPr lang="en-US">
                <a:ea typeface="+mn-lt"/>
                <a:cs typeface="+mn-lt"/>
              </a:rPr>
              <a:t> (the market does not change in time)</a:t>
            </a:r>
          </a:p>
          <a:p>
            <a:r>
              <a:rPr lang="en-US">
                <a:ea typeface="+mn-lt"/>
                <a:cs typeface="+mn-lt"/>
              </a:rPr>
              <a:t>for each product</a:t>
            </a:r>
          </a:p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        - a single price is pulled at every time (each day) </a:t>
            </a:r>
            <a:endParaRPr lang="en-US">
              <a:cs typeface="Calibri" panose="020F0502020204030204"/>
            </a:endParaRPr>
          </a:p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        - given a price, we can immediately observe the samples</a:t>
            </a:r>
          </a:p>
          <a:p>
            <a:r>
              <a:rPr lang="en-US">
                <a:ea typeface="+mn-lt"/>
                <a:cs typeface="+mn-lt"/>
              </a:rPr>
              <a:t>the number of time points (days) is bounded (so not infinite)</a:t>
            </a:r>
          </a:p>
          <a:p>
            <a:r>
              <a:rPr lang="en-US">
                <a:cs typeface="Calibri"/>
              </a:rPr>
              <a:t>according to the specific algorithm applied, prices are updated at each round in order to minimize the cumulative regret</a:t>
            </a:r>
          </a:p>
        </p:txBody>
      </p:sp>
    </p:spTree>
    <p:extLst>
      <p:ext uri="{BB962C8B-B14F-4D97-AF65-F5344CB8AC3E}">
        <p14:creationId xmlns:p14="http://schemas.microsoft.com/office/powerpoint/2010/main" val="17715008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magine 15" descr="Immagine che contiene testo&#10;&#10;Descrizione generata automaticamente">
            <a:extLst>
              <a:ext uri="{FF2B5EF4-FFF2-40B4-BE49-F238E27FC236}">
                <a16:creationId xmlns:a16="http://schemas.microsoft.com/office/drawing/2014/main" id="{AA5F12DC-F817-6BF6-D795-5C48E326BD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310" y="191044"/>
            <a:ext cx="8141908" cy="6389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5153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4">
            <a:extLst>
              <a:ext uri="{FF2B5EF4-FFF2-40B4-BE49-F238E27FC236}">
                <a16:creationId xmlns:a16="http://schemas.microsoft.com/office/drawing/2014/main" id="{AB8CE03A-378B-348B-7242-EC692242F1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1518" y="454026"/>
            <a:ext cx="7569079" cy="5693909"/>
          </a:xfrm>
        </p:spPr>
      </p:pic>
      <p:pic>
        <p:nvPicPr>
          <p:cNvPr id="6" name="Immagine 4" descr="Immagine che contiene testo, grafica vettoriale, bigliettodavisita&#10;&#10;Descrizione generata automaticamente">
            <a:extLst>
              <a:ext uri="{FF2B5EF4-FFF2-40B4-BE49-F238E27FC236}">
                <a16:creationId xmlns:a16="http://schemas.microsoft.com/office/drawing/2014/main" id="{E76FAAE2-135E-1820-A845-CD0CFB5475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0" y="2699657"/>
            <a:ext cx="5290457" cy="3973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907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E38E682-AF02-8A51-C710-DC78ED670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Impact" panose="020B0806030902050204" pitchFamily="34" charset="0"/>
              </a:rPr>
              <a:t>Greedy Algorithm</a:t>
            </a:r>
          </a:p>
        </p:txBody>
      </p:sp>
      <p:graphicFrame>
        <p:nvGraphicFramePr>
          <p:cNvPr id="4" name="Segnaposto contenuto 3">
            <a:extLst>
              <a:ext uri="{FF2B5EF4-FFF2-40B4-BE49-F238E27FC236}">
                <a16:creationId xmlns:a16="http://schemas.microsoft.com/office/drawing/2014/main" id="{18620F10-4498-F864-201F-0898AD8E255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94546859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7" name="Tabella 6">
            <a:extLst>
              <a:ext uri="{FF2B5EF4-FFF2-40B4-BE49-F238E27FC236}">
                <a16:creationId xmlns:a16="http://schemas.microsoft.com/office/drawing/2014/main" id="{40632854-94D6-6B0C-5F31-F57E3D91AE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1722613"/>
              </p:ext>
            </p:extLst>
          </p:nvPr>
        </p:nvGraphicFramePr>
        <p:xfrm>
          <a:off x="5986462" y="1027906"/>
          <a:ext cx="3786187" cy="203200"/>
        </p:xfrm>
        <a:graphic>
          <a:graphicData uri="http://schemas.openxmlformats.org/drawingml/2006/table">
            <a:tbl>
              <a:tblPr lastCol="1">
                <a:tableStyleId>{00A15C55-8517-42AA-B614-E9B94910E393}</a:tableStyleId>
              </a:tblPr>
              <a:tblGrid>
                <a:gridCol w="673157">
                  <a:extLst>
                    <a:ext uri="{9D8B030D-6E8A-4147-A177-3AD203B41FA5}">
                      <a16:colId xmlns:a16="http://schemas.microsoft.com/office/drawing/2014/main" val="1653254094"/>
                    </a:ext>
                  </a:extLst>
                </a:gridCol>
                <a:gridCol w="673157">
                  <a:extLst>
                    <a:ext uri="{9D8B030D-6E8A-4147-A177-3AD203B41FA5}">
                      <a16:colId xmlns:a16="http://schemas.microsoft.com/office/drawing/2014/main" val="293515684"/>
                    </a:ext>
                  </a:extLst>
                </a:gridCol>
                <a:gridCol w="673157">
                  <a:extLst>
                    <a:ext uri="{9D8B030D-6E8A-4147-A177-3AD203B41FA5}">
                      <a16:colId xmlns:a16="http://schemas.microsoft.com/office/drawing/2014/main" val="3252778996"/>
                    </a:ext>
                  </a:extLst>
                </a:gridCol>
                <a:gridCol w="673157">
                  <a:extLst>
                    <a:ext uri="{9D8B030D-6E8A-4147-A177-3AD203B41FA5}">
                      <a16:colId xmlns:a16="http://schemas.microsoft.com/office/drawing/2014/main" val="4098558451"/>
                    </a:ext>
                  </a:extLst>
                </a:gridCol>
                <a:gridCol w="1093559">
                  <a:extLst>
                    <a:ext uri="{9D8B030D-6E8A-4147-A177-3AD203B41FA5}">
                      <a16:colId xmlns:a16="http://schemas.microsoft.com/office/drawing/2014/main" val="2604007902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it-IT" sz="1200" u="none" strike="noStrike">
                          <a:effectLst/>
                        </a:rPr>
                        <a:t>124,26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200" u="none" strike="noStrike">
                          <a:effectLst/>
                        </a:rPr>
                        <a:t>123,87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200" u="none" strike="noStrike">
                          <a:effectLst/>
                        </a:rPr>
                        <a:t>123,13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200" u="none" strike="noStrike">
                          <a:effectLst/>
                        </a:rPr>
                        <a:t>126,52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200" u="none" strike="noStrike">
                          <a:effectLst/>
                        </a:rPr>
                        <a:t>128,85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230304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38451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4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4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4" categoryIdx="4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4">
                                            <p:graphicEl>
                                              <a:chart seriesIdx="-4" categoryIdx="4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 uiExpand="1">
        <p:bldSub>
          <a:bldChart bld="category"/>
        </p:bldSub>
      </p:bldGraphic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411D9B5-8384-A802-300F-6F54304106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954" y="168428"/>
            <a:ext cx="10332720" cy="6521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0868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5">
            <a:extLst>
              <a:ext uri="{FF2B5EF4-FFF2-40B4-BE49-F238E27FC236}">
                <a16:creationId xmlns:a16="http://schemas.microsoft.com/office/drawing/2014/main" id="{850B8C07-EA4D-6C4A-C585-829150468D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5644" y="365125"/>
            <a:ext cx="11078631" cy="6122988"/>
          </a:xfrm>
        </p:spPr>
      </p:pic>
    </p:spTree>
    <p:extLst>
      <p:ext uri="{BB962C8B-B14F-4D97-AF65-F5344CB8AC3E}">
        <p14:creationId xmlns:p14="http://schemas.microsoft.com/office/powerpoint/2010/main" val="8527110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F4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8E46B420-9DA2-053F-3104-E8692E24CF66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>
                <a:latin typeface="Impact" panose="020B0806030902050204" pitchFamily="34" charset="0"/>
              </a:rPr>
              <a:t>Results Step 2</a:t>
            </a:r>
            <a:endParaRPr lang="en-US">
              <a:latin typeface="Impact" panose="020B0806030902050204" pitchFamily="34" charset="0"/>
            </a:endParaRP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6EA14ACF-E9FE-7BC7-AE8B-DE9C7C5BCB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pPr marL="0" lvl="0" indent="0" rtl="0">
              <a:buNone/>
            </a:pPr>
            <a:r>
              <a:rPr lang="en-US"/>
              <a:t>The greedy algorithm works </a:t>
            </a:r>
            <a:r>
              <a:rPr lang="en-US" b="1">
                <a:latin typeface="Calibri Light" panose="020F0302020204030204"/>
              </a:rPr>
              <a:t>better</a:t>
            </a:r>
            <a:r>
              <a:rPr lang="en-US"/>
              <a:t> in the case the optimal prices are between the first possible arms.</a:t>
            </a:r>
            <a:r>
              <a:rPr lang="en-US" b="1">
                <a:latin typeface="Calibri Light" panose="020F0302020204030204"/>
              </a:rPr>
              <a:t> This is because the algorithm </a:t>
            </a:r>
            <a:r>
              <a:rPr lang="en-US" b="1"/>
              <a:t>does not cycle. </a:t>
            </a:r>
          </a:p>
          <a:p>
            <a:pPr lvl="0" rtl="0"/>
            <a:endParaRPr lang="en-US">
              <a:latin typeface="Calibri Light" panose="020F0302020204030204"/>
            </a:endParaRPr>
          </a:p>
          <a:p>
            <a:pPr marL="0" indent="0">
              <a:buNone/>
            </a:pPr>
            <a:r>
              <a:rPr lang="en-US"/>
              <a:t>Its performances are highly related to the </a:t>
            </a:r>
            <a:r>
              <a:rPr lang="en-US" b="1"/>
              <a:t>graph weights </a:t>
            </a:r>
            <a:r>
              <a:rPr lang="en-US"/>
              <a:t>and </a:t>
            </a:r>
            <a:r>
              <a:rPr lang="en-US" b="1"/>
              <a:t>reservation prices</a:t>
            </a:r>
            <a:r>
              <a:rPr lang="en-US"/>
              <a:t>.</a:t>
            </a:r>
          </a:p>
          <a:p>
            <a:pPr lvl="0" rtl="0"/>
            <a:endParaRPr lang="en-US"/>
          </a:p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65069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DA86933-5BD5-80DA-76A2-D0EF0E7A5C2F}"/>
              </a:ext>
            </a:extLst>
          </p:cNvPr>
          <p:cNvSpPr/>
          <p:nvPr/>
        </p:nvSpPr>
        <p:spPr>
          <a:xfrm>
            <a:off x="-1" y="0"/>
            <a:ext cx="12192000" cy="1952171"/>
          </a:xfrm>
          <a:prstGeom prst="rect">
            <a:avLst/>
          </a:prstGeom>
          <a:solidFill>
            <a:srgbClr val="9AF7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0DA77C-E513-862B-8F5A-FB586EC9FE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499188"/>
            <a:ext cx="11353800" cy="953794"/>
          </a:xfrm>
        </p:spPr>
        <p:txBody>
          <a:bodyPr/>
          <a:lstStyle/>
          <a:p>
            <a:r>
              <a:rPr lang="en-US" sz="4400" dirty="0">
                <a:latin typeface="Impact"/>
                <a:cs typeface="Calibri Light"/>
              </a:rPr>
              <a:t>3 – Optimization  with uncertain conversion rates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5A8118-8CEE-37F0-8FAC-07A67B72F4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3429000"/>
            <a:ext cx="11557545" cy="1952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5818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0F7B23B-E6F0-0B3F-A0F6-B4C0829BC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Impact" panose="020B0806030902050204" pitchFamily="34" charset="0"/>
              </a:rPr>
              <a:t>Hypothesis on User Distribution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Segnaposto contenuto 2">
                <a:extLst>
                  <a:ext uri="{FF2B5EF4-FFF2-40B4-BE49-F238E27FC236}">
                    <a16:creationId xmlns:a16="http://schemas.microsoft.com/office/drawing/2014/main" id="{19B64AD7-BBB9-2182-31FA-FB63AA50F75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7500" lnSpcReduction="20000"/>
              </a:bodyPr>
              <a:lstStyle/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>
                    <a:solidFill>
                      <a:schemeClr val="tx1"/>
                    </a:solidFill>
                  </a:rPr>
                  <a:t>The </a:t>
                </a:r>
                <a:r>
                  <a:rPr lang="en-US"/>
                  <a:t>n</a:t>
                </a:r>
                <a:r>
                  <a:rPr lang="en-US">
                    <a:solidFill>
                      <a:schemeClr val="tx1"/>
                    </a:solidFill>
                  </a:rPr>
                  <a:t>umber of daily users follows a Gaussian distribution</a:t>
                </a:r>
              </a:p>
              <a:p>
                <a:pPr marL="457200" lvl="1" indent="0">
                  <a:lnSpc>
                    <a:spcPct val="150000"/>
                  </a:lnSpc>
                  <a:buNone/>
                </a:pPr>
                <a:r>
                  <a:rPr lang="en-US"/>
                  <a:t>In case we consider a homogeneous:</a:t>
                </a:r>
              </a:p>
              <a:p>
                <a:pPr marL="457200" lvl="1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mtClean="0"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𝒩</m:t>
                      </m:r>
                      <m:r>
                        <a:rPr lang="en-US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𝑢𝑠𝑒𝑟𝑠</m:t>
                          </m:r>
                        </m:sub>
                      </m:sSub>
                      <m:r>
                        <a:rPr lang="en-US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0,2∗</m:t>
                              </m:r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𝑢𝑠𝑒𝑟𝑠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/>
                  <a:t>In case we consider the 3 classes of users:</a:t>
                </a:r>
              </a:p>
              <a:p>
                <a:pPr marL="457200" lvl="1" indent="0">
                  <a:lnSpc>
                    <a:spcPct val="150000"/>
                  </a:lnSpc>
                  <a:buNone/>
                </a:pPr>
                <a:r>
                  <a:rPr lang="it-IT" b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mtClean="0">
                            <a:latin typeface="Cambria Math" panose="02040503050406030204" pitchFamily="18" charset="0"/>
                          </a:rPr>
                          <m:t>N</m:t>
                        </m:r>
                      </m:e>
                      <m:sub>
                        <m:r>
                          <a:rPr lang="it-IT" b="0" i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𝒩</m:t>
                    </m:r>
                    <m:r>
                      <a:rPr 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0,2∗</m:t>
                            </m:r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>
                    <a:solidFill>
                      <a:schemeClr val="tx1"/>
                    </a:solidFill>
                  </a:rPr>
                  <a:t>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=0.3∗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𝑢𝑠𝑒𝑟𝑠</m:t>
                        </m:r>
                      </m:sub>
                    </m:sSub>
                  </m:oMath>
                </a14:m>
                <a:endParaRPr lang="en-US">
                  <a:solidFill>
                    <a:schemeClr val="tx1"/>
                  </a:solidFill>
                </a:endParaRPr>
              </a:p>
              <a:p>
                <a:pPr marL="457200" lvl="1" indent="0">
                  <a:lnSpc>
                    <a:spcPct val="150000"/>
                  </a:lnSpc>
                  <a:buNone/>
                </a:pPr>
                <a:r>
                  <a:rPr lang="it-IT" b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mtClean="0">
                            <a:latin typeface="Cambria Math" panose="02040503050406030204" pitchFamily="18" charset="0"/>
                          </a:rPr>
                          <m:t>N</m:t>
                        </m:r>
                      </m:e>
                      <m:sub>
                        <m:r>
                          <a:rPr lang="it-IT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𝒩</m:t>
                    </m:r>
                    <m:r>
                      <a:rPr 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0,2∗</m:t>
                            </m:r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>
                    <a:solidFill>
                      <a:schemeClr val="tx1"/>
                    </a:solidFill>
                  </a:rPr>
                  <a:t>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=0.4∗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𝑢𝑠𝑒𝑟𝑠</m:t>
                        </m:r>
                      </m:sub>
                    </m:sSub>
                  </m:oMath>
                </a14:m>
                <a:endParaRPr lang="en-US"/>
              </a:p>
              <a:p>
                <a:pPr marL="457200" lvl="1" indent="0">
                  <a:lnSpc>
                    <a:spcPct val="150000"/>
                  </a:lnSpc>
                  <a:buNone/>
                </a:pPr>
                <a:r>
                  <a:rPr lang="it-IT" b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mtClean="0">
                            <a:latin typeface="Cambria Math" panose="02040503050406030204" pitchFamily="18" charset="0"/>
                          </a:rPr>
                          <m:t>N</m:t>
                        </m:r>
                      </m:e>
                      <m:sub>
                        <m:r>
                          <a:rPr lang="it-IT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𝒩</m:t>
                    </m:r>
                    <m:r>
                      <a:rPr 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0,2∗</m:t>
                            </m:r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>
                    <a:solidFill>
                      <a:schemeClr val="tx1"/>
                    </a:solidFill>
                  </a:rPr>
                  <a:t>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=0.3∗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𝑢𝑠𝑒𝑟𝑠</m:t>
                        </m:r>
                      </m:sub>
                    </m:sSub>
                  </m:oMath>
                </a14:m>
                <a:endParaRPr lang="en-US">
                  <a:solidFill>
                    <a:schemeClr val="tx1"/>
                  </a:solidFill>
                </a:endParaRPr>
              </a:p>
              <a:p>
                <a:pPr marL="457200" lvl="1" indent="0">
                  <a:lnSpc>
                    <a:spcPct val="150000"/>
                  </a:lnSpc>
                  <a:buNone/>
                </a:pPr>
                <a:r>
                  <a:rPr lang="it-IT" b="1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1" i="1">
                            <a:latin typeface="Cambria Math" panose="02040503050406030204" pitchFamily="18" charset="0"/>
                          </a:rPr>
                          <m:t>𝜶</m:t>
                        </m:r>
                      </m:e>
                      <m:sub>
                        <m:r>
                          <a:rPr lang="it-IT" b="1" i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it-IT" b="1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it-IT" b="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it-IT" b="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it-IT" b="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it-IT" b="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  <m:r>
                              <a:rPr lang="it-IT" b="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it-IT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𝐷𝑖𝑟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̂"/>
                        <m:ctrlPr>
                          <a:rPr lang="it-IT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it-IT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1" i="1" smtClean="0">
                                <a:latin typeface="Cambria Math" panose="02040503050406030204" pitchFamily="18" charset="0"/>
                              </a:rPr>
                              <m:t>𝜶</m:t>
                            </m:r>
                          </m:e>
                          <m:sub>
                            <m:r>
                              <a:rPr lang="it-IT" b="1" i="1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e>
                    </m:acc>
                    <m:r>
                      <a:rPr lang="it-IT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it-IT"/>
                  <a:t> </a:t>
                </a:r>
                <a:r>
                  <a:rPr lang="it-IT" err="1"/>
                  <a:t>where</a:t>
                </a:r>
                <a:r>
                  <a:rPr lang="it-IT"/>
                  <a:t>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=1,2,3</m:t>
                    </m:r>
                  </m:oMath>
                </a14:m>
                <a:endParaRPr lang="it-IT"/>
              </a:p>
              <a:p>
                <a:pPr marL="457200" lvl="1" indent="0">
                  <a:lnSpc>
                    <a:spcPct val="150000"/>
                  </a:lnSpc>
                  <a:buNone/>
                </a:pPr>
                <a:r>
                  <a:rPr lang="it-IT"/>
                  <a:t>	</a:t>
                </a:r>
                <a:r>
                  <a:rPr lang="it-IT" err="1"/>
                  <a:t>users_per_product_i</a:t>
                </a:r>
                <a:r>
                  <a:rPr lang="it-IT"/>
                  <a:t> = </a:t>
                </a:r>
                <a:r>
                  <a:rPr lang="it-IT" err="1"/>
                  <a:t>np.random.multinomial</a:t>
                </a:r>
                <a:r>
                  <a:rPr lang="it-IT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mtClean="0">
                            <a:latin typeface="Cambria Math" panose="02040503050406030204" pitchFamily="18" charset="0"/>
                          </a:rPr>
                          <m:t>N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it-IT" b="0" i="0" smtClean="0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it-IT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1" i="1">
                            <a:latin typeface="Cambria Math" panose="02040503050406030204" pitchFamily="18" charset="0"/>
                          </a:rPr>
                          <m:t>𝜶</m:t>
                        </m:r>
                      </m:e>
                      <m:sub>
                        <m:r>
                          <a:rPr lang="it-IT" b="1" i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it-IT"/>
              </a:p>
              <a:p>
                <a:pPr lvl="1">
                  <a:lnSpc>
                    <a:spcPct val="150000"/>
                  </a:lnSpc>
                </a:pPr>
                <a:endParaRPr lang="en-US">
                  <a:solidFill>
                    <a:schemeClr val="tx1"/>
                  </a:solidFill>
                </a:endParaRPr>
              </a:p>
              <a:p>
                <a:pPr lvl="1">
                  <a:lnSpc>
                    <a:spcPct val="150000"/>
                  </a:lnSpc>
                </a:pPr>
                <a:endParaRPr lang="en-US">
                  <a:solidFill>
                    <a:schemeClr val="tx1"/>
                  </a:solidFill>
                </a:endParaRPr>
              </a:p>
              <a:p>
                <a:pPr marL="457200" lvl="1" indent="0">
                  <a:lnSpc>
                    <a:spcPct val="150000"/>
                  </a:lnSpc>
                  <a:buNone/>
                </a:pPr>
                <a:endParaRPr lang="en-US">
                  <a:solidFill>
                    <a:schemeClr val="tx1"/>
                  </a:solidFill>
                </a:endParaRPr>
              </a:p>
              <a:p>
                <a:pPr lvl="1">
                  <a:lnSpc>
                    <a:spcPct val="150000"/>
                  </a:lnSpc>
                </a:pPr>
                <a:endParaRPr lang="en-US"/>
              </a:p>
              <a:p>
                <a:pPr marL="457200" lvl="1" indent="0">
                  <a:lnSpc>
                    <a:spcPct val="150000"/>
                  </a:lnSpc>
                  <a:buNone/>
                </a:pPr>
                <a:endParaRPr lang="en-US"/>
              </a:p>
              <a:p>
                <a:pPr>
                  <a:lnSpc>
                    <a:spcPct val="150000"/>
                  </a:lnSpc>
                </a:pPr>
                <a:endParaRPr lang="en-US">
                  <a:solidFill>
                    <a:schemeClr val="tx1"/>
                  </a:solidFill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en-US">
                  <a:solidFill>
                    <a:schemeClr val="tx1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10" name="Segnaposto contenuto 2">
                <a:extLst>
                  <a:ext uri="{FF2B5EF4-FFF2-40B4-BE49-F238E27FC236}">
                    <a16:creationId xmlns:a16="http://schemas.microsoft.com/office/drawing/2014/main" id="{19B64AD7-BBB9-2182-31FA-FB63AA50F75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119491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0C1491A-E589-FAE9-157A-5506893E6F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>
                <a:latin typeface="Impact"/>
                <a:cs typeface="Calibri Light"/>
              </a:rPr>
              <a:t>Optimization  with uncertain conversion rates</a:t>
            </a:r>
            <a:endParaRPr lang="en-US" sz="4000">
              <a:latin typeface="Impact"/>
            </a:endParaRP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F0592B3-F23A-30E4-3C29-3E715D3760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4837"/>
            <a:ext cx="10515600" cy="5057581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0" indent="0">
              <a:buNone/>
            </a:pPr>
            <a:r>
              <a:rPr lang="en-AU" b="1">
                <a:cs typeface="Calibri"/>
              </a:rPr>
              <a:t>STEPS</a:t>
            </a:r>
            <a:r>
              <a:rPr lang="en-AU">
                <a:cs typeface="Calibri"/>
              </a:rPr>
              <a:t>:</a:t>
            </a:r>
          </a:p>
          <a:p>
            <a:pPr marL="0" indent="0">
              <a:buNone/>
            </a:pPr>
            <a:endParaRPr lang="en-AU">
              <a:cs typeface="Calibri"/>
            </a:endParaRPr>
          </a:p>
          <a:p>
            <a:pPr marL="0" indent="0">
              <a:buNone/>
            </a:pPr>
            <a:r>
              <a:rPr lang="en-AU">
                <a:cs typeface="Calibri"/>
              </a:rPr>
              <a:t>Estimation of the conversion rates through an algorithm which pulls </a:t>
            </a:r>
            <a:r>
              <a:rPr lang="en-AU">
                <a:latin typeface="Calibri"/>
                <a:cs typeface="Calibri"/>
              </a:rPr>
              <a:t>cyclically all the arms for each product and simulates the visits in the website.</a:t>
            </a:r>
          </a:p>
          <a:p>
            <a:endParaRPr lang="en-AU">
              <a:cs typeface="Calibri"/>
            </a:endParaRPr>
          </a:p>
          <a:p>
            <a:pPr marL="0" indent="0">
              <a:buNone/>
            </a:pPr>
            <a:r>
              <a:rPr lang="en-AU">
                <a:cs typeface="Calibri"/>
              </a:rPr>
              <a:t>Computation of the optimal "clairvoyant" solution per round and of the best configuration: </a:t>
            </a:r>
          </a:p>
          <a:p>
            <a:pPr marL="0" indent="0">
              <a:buNone/>
            </a:pPr>
            <a:r>
              <a:rPr lang="en-AU" i="1">
                <a:cs typeface="Calibri"/>
              </a:rPr>
              <a:t>   </a:t>
            </a:r>
            <a:r>
              <a:rPr lang="en-AU" sz="2200" i="1">
                <a:cs typeface="Calibri"/>
              </a:rPr>
              <a:t> 		</a:t>
            </a:r>
            <a:r>
              <a:rPr lang="en-AU" sz="2200" i="1" err="1">
                <a:cs typeface="Calibri"/>
              </a:rPr>
              <a:t>Best_arm_per_product</a:t>
            </a:r>
            <a:r>
              <a:rPr lang="en-AU" sz="2200" i="1">
                <a:cs typeface="Calibri"/>
              </a:rPr>
              <a:t> = argmax(</a:t>
            </a:r>
            <a:r>
              <a:rPr lang="en-AU" sz="2200" i="1" err="1">
                <a:cs typeface="Calibri"/>
              </a:rPr>
              <a:t>margin_matrix</a:t>
            </a:r>
            <a:r>
              <a:rPr lang="en-AU" sz="2200" i="1">
                <a:cs typeface="Calibri"/>
              </a:rPr>
              <a:t>*</a:t>
            </a:r>
            <a:r>
              <a:rPr lang="en-AU" sz="2200" i="1" err="1">
                <a:cs typeface="Calibri"/>
              </a:rPr>
              <a:t>conv_rates</a:t>
            </a:r>
            <a:r>
              <a:rPr lang="en-AU" sz="2200" i="1">
                <a:cs typeface="Calibri"/>
              </a:rPr>
              <a:t>)</a:t>
            </a:r>
          </a:p>
          <a:p>
            <a:pPr marL="0" indent="0">
              <a:buNone/>
            </a:pPr>
            <a:endParaRPr lang="en-AU">
              <a:cs typeface="Calibri"/>
            </a:endParaRPr>
          </a:p>
          <a:p>
            <a:pPr marL="0" indent="0">
              <a:buNone/>
            </a:pPr>
            <a:r>
              <a:rPr lang="en-AU"/>
              <a:t>Design of the optimization algorithms: TS and UCB</a:t>
            </a:r>
            <a:endParaRPr lang="en-AU">
              <a:cs typeface="Calibri"/>
            </a:endParaRPr>
          </a:p>
          <a:p>
            <a:pPr marL="457200" lvl="1" indent="0">
              <a:buNone/>
            </a:pPr>
            <a:r>
              <a:rPr lang="it-IT" err="1">
                <a:ea typeface="+mn-lt"/>
                <a:cs typeface="+mn-lt"/>
              </a:rPr>
              <a:t>Every</a:t>
            </a:r>
            <a:r>
              <a:rPr lang="it-IT">
                <a:ea typeface="+mn-lt"/>
                <a:cs typeface="+mn-lt"/>
              </a:rPr>
              <a:t> day </a:t>
            </a:r>
            <a:r>
              <a:rPr lang="it-IT" err="1">
                <a:ea typeface="+mn-lt"/>
                <a:cs typeface="+mn-lt"/>
              </a:rPr>
              <a:t>we</a:t>
            </a:r>
            <a:r>
              <a:rPr lang="it-IT">
                <a:ea typeface="+mn-lt"/>
                <a:cs typeface="+mn-lt"/>
              </a:rPr>
              <a:t> compute the </a:t>
            </a:r>
            <a:r>
              <a:rPr lang="it-IT" err="1">
                <a:ea typeface="+mn-lt"/>
                <a:cs typeface="+mn-lt"/>
              </a:rPr>
              <a:t>reward</a:t>
            </a:r>
            <a:r>
              <a:rPr lang="it-IT">
                <a:ea typeface="+mn-lt"/>
                <a:cs typeface="+mn-lt"/>
              </a:rPr>
              <a:t> for </a:t>
            </a:r>
            <a:r>
              <a:rPr lang="it-IT" err="1">
                <a:ea typeface="+mn-lt"/>
                <a:cs typeface="+mn-lt"/>
              </a:rPr>
              <a:t>each</a:t>
            </a:r>
            <a:r>
              <a:rPr lang="it-IT">
                <a:ea typeface="+mn-lt"/>
                <a:cs typeface="+mn-lt"/>
              </a:rPr>
              <a:t> product in the Learning Environment: </a:t>
            </a:r>
          </a:p>
          <a:p>
            <a:pPr marL="457200" lvl="1" indent="0">
              <a:buNone/>
            </a:pPr>
            <a:r>
              <a:rPr lang="it-IT" i="1">
                <a:ea typeface="+mn-lt"/>
                <a:cs typeface="+mn-lt"/>
              </a:rPr>
              <a:t>    	</a:t>
            </a:r>
            <a:r>
              <a:rPr lang="it-IT" i="1" err="1">
                <a:ea typeface="+mn-lt"/>
                <a:cs typeface="+mn-lt"/>
              </a:rPr>
              <a:t>reward</a:t>
            </a:r>
            <a:r>
              <a:rPr lang="it-IT" i="1">
                <a:ea typeface="+mn-lt"/>
                <a:cs typeface="+mn-lt"/>
              </a:rPr>
              <a:t>[i] = </a:t>
            </a:r>
            <a:r>
              <a:rPr lang="it-IT" i="1" err="1">
                <a:ea typeface="+mn-lt"/>
                <a:cs typeface="+mn-lt"/>
              </a:rPr>
              <a:t>E.daily_rewards_per_product</a:t>
            </a:r>
            <a:r>
              <a:rPr lang="it-IT" i="1">
                <a:ea typeface="+mn-lt"/>
                <a:cs typeface="+mn-lt"/>
              </a:rPr>
              <a:t>[i] / </a:t>
            </a:r>
            <a:r>
              <a:rPr lang="it-IT" i="1" err="1">
                <a:ea typeface="+mn-lt"/>
                <a:cs typeface="+mn-lt"/>
              </a:rPr>
              <a:t>clicks_current_day</a:t>
            </a:r>
            <a:r>
              <a:rPr lang="it-IT" i="1">
                <a:ea typeface="+mn-lt"/>
                <a:cs typeface="+mn-lt"/>
              </a:rPr>
              <a:t>[i]</a:t>
            </a:r>
            <a:endParaRPr lang="it-IT" i="1">
              <a:cs typeface="Calibri"/>
            </a:endParaRPr>
          </a:p>
          <a:p>
            <a:endParaRPr lang="en-AU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353095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5">
            <a:extLst>
              <a:ext uri="{FF2B5EF4-FFF2-40B4-BE49-F238E27FC236}">
                <a16:creationId xmlns:a16="http://schemas.microsoft.com/office/drawing/2014/main" id="{1F68ABA2-BEED-7F18-3D87-5826DB287C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813" r="65" b="-88"/>
          <a:stretch/>
        </p:blipFill>
        <p:spPr>
          <a:xfrm>
            <a:off x="259308" y="77607"/>
            <a:ext cx="11431351" cy="6702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0164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8" descr="Immagine che contiene testo&#10;&#10;Descrizione generata automaticamente">
            <a:extLst>
              <a:ext uri="{FF2B5EF4-FFF2-40B4-BE49-F238E27FC236}">
                <a16:creationId xmlns:a16="http://schemas.microsoft.com/office/drawing/2014/main" id="{C2A00DF7-E6B1-0351-6021-E8502AC3A0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115" y="325647"/>
            <a:ext cx="11466285" cy="6213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682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415B74F8-C656-A53A-9D4E-1F36FD14CB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162" y="673965"/>
            <a:ext cx="11653675" cy="5510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6943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31F9C0C-62DF-1B48-4CFD-700CF0C9598E}"/>
              </a:ext>
            </a:extLst>
          </p:cNvPr>
          <p:cNvSpPr/>
          <p:nvPr/>
        </p:nvSpPr>
        <p:spPr>
          <a:xfrm>
            <a:off x="0" y="-1"/>
            <a:ext cx="12192000" cy="1952171"/>
          </a:xfrm>
          <a:prstGeom prst="rect">
            <a:avLst/>
          </a:prstGeom>
          <a:solidFill>
            <a:srgbClr val="9AF7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79182D17-E069-F10B-1281-19DBE1A00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5400">
                <a:latin typeface="Impact"/>
                <a:cs typeface="Calibri Light"/>
              </a:rPr>
              <a:t>1 </a:t>
            </a:r>
            <a:r>
              <a:rPr lang="it-IT">
                <a:latin typeface="Impact"/>
                <a:cs typeface="Calibri Light"/>
              </a:rPr>
              <a:t>– Environment </a:t>
            </a:r>
            <a:endParaRPr lang="it-IT">
              <a:latin typeface="Impact"/>
            </a:endParaRPr>
          </a:p>
        </p:txBody>
      </p:sp>
      <p:pic>
        <p:nvPicPr>
          <p:cNvPr id="10" name="Immagine 10">
            <a:extLst>
              <a:ext uri="{FF2B5EF4-FFF2-40B4-BE49-F238E27FC236}">
                <a16:creationId xmlns:a16="http://schemas.microsoft.com/office/drawing/2014/main" id="{DF74BEB4-CE99-5FC2-DBB0-EBA8E68C0B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300" y="2055814"/>
            <a:ext cx="8705083" cy="4662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7025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10">
            <a:extLst>
              <a:ext uri="{FF2B5EF4-FFF2-40B4-BE49-F238E27FC236}">
                <a16:creationId xmlns:a16="http://schemas.microsoft.com/office/drawing/2014/main" id="{12D23D33-D67C-5B16-2688-EB41CB81C0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0020" y="526596"/>
            <a:ext cx="11364702" cy="5802766"/>
          </a:xfrm>
        </p:spPr>
      </p:pic>
    </p:spTree>
    <p:extLst>
      <p:ext uri="{BB962C8B-B14F-4D97-AF65-F5344CB8AC3E}">
        <p14:creationId xmlns:p14="http://schemas.microsoft.com/office/powerpoint/2010/main" val="27170568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4">
            <a:extLst>
              <a:ext uri="{FF2B5EF4-FFF2-40B4-BE49-F238E27FC236}">
                <a16:creationId xmlns:a16="http://schemas.microsoft.com/office/drawing/2014/main" id="{64DE9D89-11DB-4807-74DD-E1AB649CC2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5677" y="490311"/>
            <a:ext cx="11553388" cy="5875338"/>
          </a:xfrm>
        </p:spPr>
      </p:pic>
    </p:spTree>
    <p:extLst>
      <p:ext uri="{BB962C8B-B14F-4D97-AF65-F5344CB8AC3E}">
        <p14:creationId xmlns:p14="http://schemas.microsoft.com/office/powerpoint/2010/main" val="18108512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5">
            <a:extLst>
              <a:ext uri="{FF2B5EF4-FFF2-40B4-BE49-F238E27FC236}">
                <a16:creationId xmlns:a16="http://schemas.microsoft.com/office/drawing/2014/main" id="{E66C68C7-1A39-F0D1-5F66-73432081B5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829" y="555097"/>
            <a:ext cx="9884228" cy="6030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3567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DE9E061-2EDD-B75B-9DD1-EDA71483DB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617" y="275168"/>
            <a:ext cx="6199006" cy="6307666"/>
          </a:xfrm>
          <a:prstGeom prst="rect">
            <a:avLst/>
          </a:prstGeom>
        </p:spPr>
      </p:pic>
      <p:pic>
        <p:nvPicPr>
          <p:cNvPr id="3" name="Immagine 4">
            <a:extLst>
              <a:ext uri="{FF2B5EF4-FFF2-40B4-BE49-F238E27FC236}">
                <a16:creationId xmlns:a16="http://schemas.microsoft.com/office/drawing/2014/main" id="{DC123017-2D5D-8C6F-6AA2-7DE4BF406A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1636" y="2567086"/>
            <a:ext cx="4424364" cy="3290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1919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17108DF-356E-87AC-B7E1-4D018C9D6B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120" y="303363"/>
            <a:ext cx="10424160" cy="6251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3311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8B67CF7-1136-90F8-A9C9-14960CB429F8}"/>
              </a:ext>
            </a:extLst>
          </p:cNvPr>
          <p:cNvSpPr/>
          <p:nvPr/>
        </p:nvSpPr>
        <p:spPr>
          <a:xfrm>
            <a:off x="6471418" y="4605603"/>
            <a:ext cx="4572804" cy="972273"/>
          </a:xfrm>
          <a:prstGeom prst="rect">
            <a:avLst/>
          </a:prstGeom>
          <a:solidFill>
            <a:srgbClr val="FFE8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24F7F02-CD76-AE3F-E374-AEB4DCE94A55}"/>
              </a:ext>
            </a:extLst>
          </p:cNvPr>
          <p:cNvSpPr/>
          <p:nvPr/>
        </p:nvSpPr>
        <p:spPr>
          <a:xfrm>
            <a:off x="838200" y="4630075"/>
            <a:ext cx="4572804" cy="972273"/>
          </a:xfrm>
          <a:prstGeom prst="rect">
            <a:avLst/>
          </a:prstGeom>
          <a:solidFill>
            <a:srgbClr val="FFE8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FB4924-37B1-8710-83FD-281C20664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>
                <a:latin typeface="Impact" panose="020B0806030902050204" pitchFamily="34" charset="0"/>
              </a:rPr>
              <a:t>Theoretical bounds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F31DAB4-63B8-A9B4-7F24-3BBD71D2D9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8510" t="32261" r="32175" b="38950"/>
          <a:stretch/>
        </p:blipFill>
        <p:spPr>
          <a:xfrm>
            <a:off x="838200" y="2192067"/>
            <a:ext cx="4371775" cy="1799864"/>
          </a:xfrm>
        </p:spPr>
      </p:pic>
      <p:pic>
        <p:nvPicPr>
          <p:cNvPr id="7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40466084-8E37-D7D3-B15B-2D3951207D3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77" t="32215" r="30820" b="40328"/>
          <a:stretch/>
        </p:blipFill>
        <p:spPr>
          <a:xfrm>
            <a:off x="6096000" y="2160245"/>
            <a:ext cx="5323640" cy="1863507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2F4CF426-E36B-BBD2-E53F-C0B844420543}"/>
              </a:ext>
            </a:extLst>
          </p:cNvPr>
          <p:cNvSpPr txBox="1"/>
          <p:nvPr/>
        </p:nvSpPr>
        <p:spPr>
          <a:xfrm>
            <a:off x="1055027" y="4630075"/>
            <a:ext cx="4155207" cy="92333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just" fontAlgn="base"/>
            <a:endParaRPr lang="it-IT">
              <a:latin typeface="Arial"/>
              <a:ea typeface="+mn-lt"/>
              <a:cs typeface="+mn-lt"/>
            </a:endParaRPr>
          </a:p>
          <a:p>
            <a:pPr algn="just"/>
            <a:r>
              <a:rPr lang="it-IT" err="1">
                <a:solidFill>
                  <a:srgbClr val="000000"/>
                </a:solidFill>
                <a:latin typeface="Arial"/>
                <a:cs typeface="Calibri"/>
              </a:rPr>
              <a:t>Empirical</a:t>
            </a:r>
            <a:r>
              <a:rPr lang="it-IT">
                <a:solidFill>
                  <a:srgbClr val="000000"/>
                </a:solidFill>
                <a:latin typeface="Arial"/>
                <a:cs typeface="Calibri"/>
              </a:rPr>
              <a:t> </a:t>
            </a:r>
            <a:r>
              <a:rPr lang="it-IT" err="1">
                <a:solidFill>
                  <a:srgbClr val="000000"/>
                </a:solidFill>
                <a:latin typeface="Arial"/>
                <a:cs typeface="Calibri"/>
              </a:rPr>
              <a:t>regret</a:t>
            </a:r>
            <a:r>
              <a:rPr lang="it-IT">
                <a:solidFill>
                  <a:srgbClr val="000000"/>
                </a:solidFill>
                <a:latin typeface="Arial"/>
                <a:cs typeface="Calibri"/>
              </a:rPr>
              <a:t> over 365 rounds: 1758</a:t>
            </a:r>
          </a:p>
          <a:p>
            <a:pPr algn="just"/>
            <a:endParaRPr lang="it-IT">
              <a:solidFill>
                <a:srgbClr val="000000"/>
              </a:solidFill>
              <a:latin typeface="Arial"/>
              <a:cs typeface="Calibri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B5536ACF-A126-6FAF-348D-16980E36B8CA}"/>
              </a:ext>
            </a:extLst>
          </p:cNvPr>
          <p:cNvSpPr txBox="1"/>
          <p:nvPr/>
        </p:nvSpPr>
        <p:spPr>
          <a:xfrm>
            <a:off x="1326776" y="4159623"/>
            <a:ext cx="332590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it-IT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B0A8E40A-DEFC-1498-3929-98E1B82835A0}"/>
              </a:ext>
            </a:extLst>
          </p:cNvPr>
          <p:cNvSpPr txBox="1"/>
          <p:nvPr/>
        </p:nvSpPr>
        <p:spPr>
          <a:xfrm>
            <a:off x="6740538" y="4630075"/>
            <a:ext cx="4155207" cy="92333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just" fontAlgn="base"/>
            <a:endParaRPr lang="it-IT">
              <a:latin typeface="Arial"/>
              <a:ea typeface="+mn-lt"/>
              <a:cs typeface="+mn-lt"/>
            </a:endParaRPr>
          </a:p>
          <a:p>
            <a:pPr algn="just"/>
            <a:r>
              <a:rPr lang="it-IT" err="1">
                <a:solidFill>
                  <a:srgbClr val="000000"/>
                </a:solidFill>
                <a:latin typeface="Arial"/>
                <a:cs typeface="Calibri"/>
              </a:rPr>
              <a:t>Empirical</a:t>
            </a:r>
            <a:r>
              <a:rPr lang="it-IT">
                <a:solidFill>
                  <a:srgbClr val="000000"/>
                </a:solidFill>
                <a:latin typeface="Arial"/>
                <a:cs typeface="Calibri"/>
              </a:rPr>
              <a:t> </a:t>
            </a:r>
            <a:r>
              <a:rPr lang="it-IT" err="1">
                <a:solidFill>
                  <a:srgbClr val="000000"/>
                </a:solidFill>
                <a:latin typeface="Arial"/>
                <a:cs typeface="Calibri"/>
              </a:rPr>
              <a:t>regret</a:t>
            </a:r>
            <a:r>
              <a:rPr lang="it-IT">
                <a:solidFill>
                  <a:srgbClr val="000000"/>
                </a:solidFill>
                <a:latin typeface="Arial"/>
                <a:cs typeface="Calibri"/>
              </a:rPr>
              <a:t> over 365 rounds: 1615</a:t>
            </a:r>
          </a:p>
          <a:p>
            <a:pPr algn="just"/>
            <a:endParaRPr lang="it-IT">
              <a:solidFill>
                <a:srgbClr val="000000"/>
              </a:solidFill>
              <a:latin typeface="Arial"/>
              <a:cs typeface="Calibri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72BCFB9-DBC2-2667-1077-E4253C8CE04A}"/>
              </a:ext>
            </a:extLst>
          </p:cNvPr>
          <p:cNvSpPr txBox="1"/>
          <p:nvPr/>
        </p:nvSpPr>
        <p:spPr>
          <a:xfrm>
            <a:off x="1021976" y="5827058"/>
            <a:ext cx="1056042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Taking into account that our rewards are computed per click (margin * </a:t>
            </a:r>
            <a:r>
              <a:rPr lang="en-US" err="1">
                <a:cs typeface="Calibri"/>
              </a:rPr>
              <a:t>conv_rate</a:t>
            </a:r>
            <a:r>
              <a:rPr lang="en-US">
                <a:cs typeface="Calibri"/>
              </a:rPr>
              <a:t> * </a:t>
            </a:r>
            <a:r>
              <a:rPr lang="en-US" err="1">
                <a:cs typeface="Calibri"/>
              </a:rPr>
              <a:t>numb_units</a:t>
            </a:r>
            <a:r>
              <a:rPr lang="en-US">
                <a:cs typeface="Calibri"/>
              </a:rPr>
              <a:t>) and not drawn from a Bernoulli.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3097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F4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65540-6045-2E38-1CD5-6E0C6C4A9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>
                <a:latin typeface="Impact" panose="020B0806030902050204" pitchFamily="34" charset="0"/>
              </a:rPr>
              <a:t>Results of step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B2CB51-2AB9-8CD2-ABAC-3E4B4FA7C5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 algn="just" fontAlgn="base">
              <a:spcBef>
                <a:spcPts val="0"/>
              </a:spcBef>
              <a:buNone/>
            </a:pPr>
            <a:r>
              <a:rPr lang="en-US" sz="1800" b="1">
                <a:solidFill>
                  <a:srgbClr val="000000"/>
                </a:solidFill>
                <a:latin typeface="Arial"/>
                <a:cs typeface="Arial"/>
              </a:rPr>
              <a:t>Results considering a period of 365</a:t>
            </a:r>
            <a:r>
              <a:rPr lang="en-US" sz="1800" b="1" i="0" u="none" strike="noStrike">
                <a:solidFill>
                  <a:srgbClr val="000000"/>
                </a:solidFill>
                <a:effectLst/>
                <a:latin typeface="Arial"/>
                <a:cs typeface="Arial"/>
              </a:rPr>
              <a:t> days over 20 runs:</a:t>
            </a:r>
            <a:endParaRPr lang="it-IT"/>
          </a:p>
          <a:p>
            <a:pPr algn="just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80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0" indent="0" algn="just">
              <a:spcBef>
                <a:spcPts val="0"/>
              </a:spcBef>
              <a:buNone/>
            </a:pPr>
            <a:r>
              <a:rPr lang="en-US" sz="1800">
                <a:solidFill>
                  <a:srgbClr val="000000"/>
                </a:solidFill>
                <a:latin typeface="Arial"/>
                <a:cs typeface="Arial"/>
              </a:rPr>
              <a:t>Expected total collected rewards with the best configuration: 48983</a:t>
            </a:r>
          </a:p>
          <a:p>
            <a:pPr marL="0" indent="0" algn="just">
              <a:spcBef>
                <a:spcPts val="0"/>
              </a:spcBef>
              <a:buNone/>
            </a:pPr>
            <a:endParaRPr lang="en-US" sz="1800">
              <a:solidFill>
                <a:srgbClr val="000000"/>
              </a:solidFill>
              <a:latin typeface="Arial"/>
              <a:cs typeface="Arial"/>
            </a:endParaRPr>
          </a:p>
          <a:p>
            <a:pPr marL="0" indent="0" algn="just" fontAlgn="base">
              <a:spcBef>
                <a:spcPts val="0"/>
              </a:spcBef>
              <a:buNone/>
            </a:pPr>
            <a:r>
              <a:rPr lang="en-US" sz="1800">
                <a:ea typeface="+mn-lt"/>
                <a:cs typeface="+mn-lt"/>
              </a:rPr>
              <a:t>	TS Total collected reward: </a:t>
            </a:r>
            <a:r>
              <a:rPr lang="en-US" sz="1800" b="1">
                <a:ea typeface="+mn-lt"/>
                <a:cs typeface="+mn-lt"/>
              </a:rPr>
              <a:t>47368</a:t>
            </a:r>
            <a:r>
              <a:rPr lang="en-US" sz="1800">
                <a:ea typeface="+mn-lt"/>
                <a:cs typeface="+mn-lt"/>
              </a:rPr>
              <a:t>                with 554 of standard deviation between the experiments</a:t>
            </a:r>
            <a:endParaRPr lang="en-US" sz="1800" b="1">
              <a:latin typeface="Arial" panose="020B0604020202020204" pitchFamily="34" charset="0"/>
              <a:ea typeface="+mn-lt"/>
              <a:cs typeface="Arial"/>
            </a:endParaRPr>
          </a:p>
          <a:p>
            <a:pPr marL="0" indent="0" algn="just">
              <a:spcBef>
                <a:spcPts val="0"/>
              </a:spcBef>
              <a:buNone/>
            </a:pPr>
            <a:r>
              <a:rPr lang="en-US" sz="1800">
                <a:ea typeface="+mn-lt"/>
                <a:cs typeface="+mn-lt"/>
              </a:rPr>
              <a:t>	UCB Total collected reward: 47225             with 401 of standard deviation between the experiments</a:t>
            </a:r>
          </a:p>
          <a:p>
            <a:pPr algn="just">
              <a:spcBef>
                <a:spcPts val="0"/>
              </a:spcBef>
            </a:pPr>
            <a:endParaRPr lang="en-US" sz="1800" i="0" u="none" strike="noStrike">
              <a:effectLst/>
              <a:latin typeface="Calibri"/>
              <a:cs typeface="Calibri"/>
            </a:endParaRPr>
          </a:p>
          <a:p>
            <a:pPr marL="0" indent="0" algn="just" fontAlgn="base">
              <a:spcBef>
                <a:spcPts val="0"/>
              </a:spcBef>
              <a:buNone/>
            </a:pPr>
            <a:r>
              <a:rPr lang="en-US" sz="1800">
                <a:ea typeface="+mn-lt"/>
                <a:cs typeface="+mn-lt"/>
              </a:rPr>
              <a:t>	TS cumulative expected regret: </a:t>
            </a:r>
            <a:r>
              <a:rPr lang="en-US" sz="1800" b="1">
                <a:ea typeface="+mn-lt"/>
                <a:cs typeface="+mn-lt"/>
              </a:rPr>
              <a:t>1615</a:t>
            </a:r>
            <a:endParaRPr lang="en-US" sz="1800" b="1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0" indent="0" algn="just">
              <a:spcBef>
                <a:spcPts val="0"/>
              </a:spcBef>
              <a:buNone/>
            </a:pPr>
            <a:r>
              <a:rPr lang="en-US" sz="1800">
                <a:latin typeface="Calibri"/>
                <a:cs typeface="Calibri"/>
              </a:rPr>
              <a:t>	UCB cumulative expected regret: 1758</a:t>
            </a:r>
            <a:endParaRPr lang="en-US" sz="1800" b="0" i="0" u="none" strike="noStrike">
              <a:solidFill>
                <a:srgbClr val="000000"/>
              </a:solidFill>
              <a:effectLst/>
              <a:latin typeface="Calibri"/>
              <a:cs typeface="Calibri"/>
            </a:endParaRPr>
          </a:p>
          <a:p>
            <a:pPr algn="just" fontAlgn="base">
              <a:spcBef>
                <a:spcPts val="0"/>
              </a:spcBef>
            </a:pPr>
            <a:endParaRPr lang="en-US" sz="180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spcBef>
                <a:spcPts val="0"/>
              </a:spcBef>
            </a:pPr>
            <a:endParaRPr lang="en-US" sz="1800">
              <a:solidFill>
                <a:srgbClr val="000000"/>
              </a:solidFill>
              <a:latin typeface="Arial"/>
              <a:cs typeface="Arial"/>
            </a:endParaRPr>
          </a:p>
          <a:p>
            <a:pPr algn="just">
              <a:buNone/>
            </a:pPr>
            <a:r>
              <a:rPr lang="en-US" sz="1800">
                <a:solidFill>
                  <a:srgbClr val="000000"/>
                </a:solidFill>
                <a:latin typeface="Arial"/>
                <a:cs typeface="Arial"/>
              </a:rPr>
              <a:t>Expected reward per round with the best configuration: 134.20</a:t>
            </a:r>
            <a:endParaRPr lang="en-US" sz="1800">
              <a:ea typeface="+mn-lt"/>
              <a:cs typeface="+mn-lt"/>
            </a:endParaRPr>
          </a:p>
          <a:p>
            <a:pPr marL="0" indent="0" algn="just">
              <a:spcBef>
                <a:spcPts val="0"/>
              </a:spcBef>
              <a:buNone/>
            </a:pPr>
            <a:endParaRPr lang="en-US" sz="1800">
              <a:solidFill>
                <a:srgbClr val="000000"/>
              </a:solidFill>
              <a:latin typeface="Arial"/>
              <a:cs typeface="Arial"/>
            </a:endParaRPr>
          </a:p>
          <a:p>
            <a:pPr marL="0" indent="0" algn="just" fontAlgn="base">
              <a:spcBef>
                <a:spcPts val="0"/>
              </a:spcBef>
              <a:buNone/>
            </a:pPr>
            <a:r>
              <a:rPr lang="en-US" sz="1800">
                <a:solidFill>
                  <a:srgbClr val="000000"/>
                </a:solidFill>
                <a:latin typeface="Calibri"/>
                <a:cs typeface="Arial"/>
              </a:rPr>
              <a:t>	TS a</a:t>
            </a:r>
            <a:r>
              <a:rPr lang="en-US" sz="1800">
                <a:latin typeface="Calibri"/>
                <a:ea typeface="+mn-lt"/>
                <a:cs typeface="+mn-lt"/>
              </a:rPr>
              <a:t>verage expected reward per round: </a:t>
            </a:r>
            <a:r>
              <a:rPr lang="en-US" sz="1800" b="1">
                <a:latin typeface="Calibri"/>
                <a:ea typeface="+mn-lt"/>
                <a:cs typeface="+mn-lt"/>
              </a:rPr>
              <a:t>129.77</a:t>
            </a:r>
            <a:endParaRPr lang="en-US" sz="1800" b="1" i="0" u="none" strike="noStrike">
              <a:solidFill>
                <a:srgbClr val="000000"/>
              </a:solidFill>
              <a:effectLst/>
              <a:latin typeface="Calibri"/>
              <a:cs typeface="Arial"/>
            </a:endParaRPr>
          </a:p>
          <a:p>
            <a:pPr marL="0" indent="0" algn="just">
              <a:spcBef>
                <a:spcPts val="0"/>
              </a:spcBef>
              <a:buNone/>
            </a:pPr>
            <a:r>
              <a:rPr lang="en-US" sz="1800">
                <a:solidFill>
                  <a:srgbClr val="000000"/>
                </a:solidFill>
                <a:latin typeface="Calibri"/>
                <a:cs typeface="Calibri"/>
              </a:rPr>
              <a:t>	UCB </a:t>
            </a:r>
            <a:r>
              <a:rPr lang="en-US" sz="1800">
                <a:latin typeface="Calibri"/>
                <a:cs typeface="Calibri"/>
              </a:rPr>
              <a:t>average expected reward per round: </a:t>
            </a:r>
            <a:r>
              <a:rPr lang="en-US" sz="1800">
                <a:ea typeface="+mn-lt"/>
                <a:cs typeface="+mn-lt"/>
              </a:rPr>
              <a:t>129.38</a:t>
            </a:r>
            <a:endParaRPr lang="en-US" sz="1800">
              <a:solidFill>
                <a:srgbClr val="000000"/>
              </a:solidFill>
              <a:latin typeface="Calibri"/>
              <a:cs typeface="Calibri"/>
            </a:endParaRPr>
          </a:p>
          <a:p>
            <a:pPr marL="0" indent="0" algn="just">
              <a:spcBef>
                <a:spcPts val="0"/>
              </a:spcBef>
              <a:buNone/>
            </a:pPr>
            <a:endParaRPr lang="en-US" sz="1800">
              <a:solidFill>
                <a:srgbClr val="000000"/>
              </a:solidFill>
              <a:latin typeface="Calibri"/>
              <a:cs typeface="Calibri"/>
            </a:endParaRPr>
          </a:p>
          <a:p>
            <a:pPr marL="0" indent="0" algn="just">
              <a:spcBef>
                <a:spcPts val="0"/>
              </a:spcBef>
              <a:buNone/>
            </a:pPr>
            <a:r>
              <a:rPr lang="en-US" sz="1800">
                <a:solidFill>
                  <a:srgbClr val="000000"/>
                </a:solidFill>
                <a:latin typeface="Calibri"/>
                <a:cs typeface="Calibri"/>
              </a:rPr>
              <a:t>	TS </a:t>
            </a:r>
            <a:r>
              <a:rPr lang="en-US" sz="1800">
                <a:ea typeface="+mn-lt"/>
                <a:cs typeface="+mn-lt"/>
              </a:rPr>
              <a:t>average expected regret per round: </a:t>
            </a:r>
            <a:r>
              <a:rPr lang="en-US" sz="1800" b="1">
                <a:ea typeface="+mn-lt"/>
                <a:cs typeface="+mn-lt"/>
              </a:rPr>
              <a:t>4.42</a:t>
            </a:r>
            <a:endParaRPr lang="en-US" sz="1800" b="1">
              <a:solidFill>
                <a:srgbClr val="000000"/>
              </a:solidFill>
              <a:latin typeface="Calibri"/>
              <a:cs typeface="Calibri"/>
            </a:endParaRPr>
          </a:p>
          <a:p>
            <a:pPr marL="0" indent="0" algn="just">
              <a:spcBef>
                <a:spcPts val="0"/>
              </a:spcBef>
              <a:buNone/>
            </a:pPr>
            <a:r>
              <a:rPr lang="en-US" sz="1800">
                <a:ea typeface="+mn-lt"/>
                <a:cs typeface="+mn-lt"/>
              </a:rPr>
              <a:t>	UCB average expected regret per round: 4.81</a:t>
            </a:r>
            <a:endParaRPr lang="en-US" sz="1800">
              <a:solidFill>
                <a:srgbClr val="000000"/>
              </a:solidFill>
              <a:latin typeface="Calibri"/>
              <a:cs typeface="Calibri"/>
            </a:endParaRPr>
          </a:p>
          <a:p>
            <a:pPr algn="just" fontAlgn="base">
              <a:spcBef>
                <a:spcPts val="0"/>
              </a:spcBef>
            </a:pPr>
            <a:endParaRPr lang="en-US" sz="1800">
              <a:solidFill>
                <a:srgbClr val="000000"/>
              </a:solidFill>
              <a:latin typeface="Arial" panose="020B0604020202020204" pitchFamily="34" charset="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69354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8CB1FA-C291-07A4-1687-702E13605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33142BD-B5DB-14E0-ADB8-6E8725479E37}"/>
              </a:ext>
            </a:extLst>
          </p:cNvPr>
          <p:cNvSpPr/>
          <p:nvPr/>
        </p:nvSpPr>
        <p:spPr>
          <a:xfrm>
            <a:off x="0" y="-1"/>
            <a:ext cx="12192000" cy="1952171"/>
          </a:xfrm>
          <a:prstGeom prst="rect">
            <a:avLst/>
          </a:prstGeom>
          <a:solidFill>
            <a:srgbClr val="9AF7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id="{C3460620-220B-9E25-6F4E-49A48873F694}"/>
              </a:ext>
            </a:extLst>
          </p:cNvPr>
          <p:cNvSpPr txBox="1">
            <a:spLocks/>
          </p:cNvSpPr>
          <p:nvPr/>
        </p:nvSpPr>
        <p:spPr>
          <a:xfrm>
            <a:off x="838200" y="324722"/>
            <a:ext cx="10515600" cy="16274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latin typeface="Impact"/>
                <a:cs typeface="Calibri Light"/>
              </a:rPr>
              <a:t>4 – Optimization with uncertain conversion rates, alpha ratios and number of items sold per product </a:t>
            </a:r>
            <a:endParaRPr lang="en-US">
              <a:latin typeface="Impac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2C1EDD9-C6DD-7FC7-BDDF-4F2FFA6700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3786" y="3033103"/>
            <a:ext cx="9704428" cy="3135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9789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magine 17" descr="Immagine che contiene testo&#10;&#10;Descrizione generata automaticamente">
            <a:extLst>
              <a:ext uri="{FF2B5EF4-FFF2-40B4-BE49-F238E27FC236}">
                <a16:creationId xmlns:a16="http://schemas.microsoft.com/office/drawing/2014/main" id="{19851B83-A45D-2E12-637B-F7FD06A46F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9956" y="687918"/>
            <a:ext cx="11652089" cy="5594879"/>
          </a:xfrm>
        </p:spPr>
      </p:pic>
      <p:sp>
        <p:nvSpPr>
          <p:cNvPr id="5" name="Rettangolo 4">
            <a:extLst>
              <a:ext uri="{FF2B5EF4-FFF2-40B4-BE49-F238E27FC236}">
                <a16:creationId xmlns:a16="http://schemas.microsoft.com/office/drawing/2014/main" id="{CC116C15-2276-26C4-1F23-CEE49FDE4414}"/>
              </a:ext>
            </a:extLst>
          </p:cNvPr>
          <p:cNvSpPr/>
          <p:nvPr/>
        </p:nvSpPr>
        <p:spPr>
          <a:xfrm>
            <a:off x="5950424" y="5431809"/>
            <a:ext cx="5158853" cy="83734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2160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9C53CDC-054D-BDDA-E41F-60BB0C7998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65125"/>
            <a:ext cx="6070555" cy="61769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B3443D4-3B3C-06C9-DA25-F179EA8FF9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9471" y="2630745"/>
            <a:ext cx="4289161" cy="3193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4753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C909A4C-B74E-8FBE-EA33-4799C32E39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magine 4">
            <a:extLst>
              <a:ext uri="{FF2B5EF4-FFF2-40B4-BE49-F238E27FC236}">
                <a16:creationId xmlns:a16="http://schemas.microsoft.com/office/drawing/2014/main" id="{3FD7C843-A516-A93F-E835-D6B0AB860D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44" y="-3174"/>
            <a:ext cx="12180255" cy="6688134"/>
          </a:xfrm>
        </p:spPr>
      </p:pic>
    </p:spTree>
    <p:extLst>
      <p:ext uri="{BB962C8B-B14F-4D97-AF65-F5344CB8AC3E}">
        <p14:creationId xmlns:p14="http://schemas.microsoft.com/office/powerpoint/2010/main" val="312460754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415A79-BCD7-E3DF-CEAF-E826F3AEB2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750" y="252887"/>
            <a:ext cx="10592500" cy="635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26152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F4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65540-6045-2E38-1CD5-6E0C6C4A9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>
                <a:latin typeface="Impact" panose="020B0806030902050204" pitchFamily="34" charset="0"/>
              </a:rPr>
              <a:t>Results step 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B2CB51-2AB9-8CD2-ABAC-3E4B4FA7C5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 algn="just">
              <a:spcBef>
                <a:spcPts val="0"/>
              </a:spcBef>
              <a:buNone/>
            </a:pPr>
            <a:r>
              <a:rPr lang="en-US" sz="1800" b="1">
                <a:latin typeface="Arial"/>
                <a:ea typeface="+mn-lt"/>
                <a:cs typeface="Arial"/>
              </a:rPr>
              <a:t>Results considering a period of 365 days over 20 runs:</a:t>
            </a:r>
            <a:endParaRPr lang="it-IT" sz="1800" b="1">
              <a:ea typeface="+mn-lt"/>
              <a:cs typeface="+mn-lt"/>
            </a:endParaRPr>
          </a:p>
          <a:p>
            <a:pPr algn="just">
              <a:spcBef>
                <a:spcPts val="0"/>
              </a:spcBef>
              <a:buFont typeface="Arial,Sans-Serif" panose="020B0604020202020204" pitchFamily="34" charset="0"/>
            </a:pPr>
            <a:endParaRPr lang="en-US" sz="1800">
              <a:ea typeface="+mn-lt"/>
              <a:cs typeface="+mn-lt"/>
            </a:endParaRPr>
          </a:p>
          <a:p>
            <a:pPr marL="0" indent="0" algn="just">
              <a:spcBef>
                <a:spcPts val="0"/>
              </a:spcBef>
              <a:buNone/>
            </a:pPr>
            <a:r>
              <a:rPr lang="en-US" sz="1800">
                <a:latin typeface="Arial"/>
                <a:ea typeface="+mn-lt"/>
                <a:cs typeface="Arial"/>
              </a:rPr>
              <a:t>Expected total collected rewards with the best configuration: </a:t>
            </a:r>
            <a:r>
              <a:rPr lang="en-US" sz="1800" b="1">
                <a:latin typeface="Arial"/>
                <a:ea typeface="+mn-lt"/>
                <a:cs typeface="Arial"/>
              </a:rPr>
              <a:t>48804</a:t>
            </a:r>
            <a:endParaRPr lang="en-US" sz="1800" b="1">
              <a:ea typeface="+mn-lt"/>
              <a:cs typeface="+mn-lt"/>
            </a:endParaRPr>
          </a:p>
          <a:p>
            <a:pPr algn="just">
              <a:spcBef>
                <a:spcPts val="0"/>
              </a:spcBef>
            </a:pPr>
            <a:endParaRPr lang="en-US" sz="1800">
              <a:ea typeface="+mn-lt"/>
              <a:cs typeface="+mn-lt"/>
            </a:endParaRPr>
          </a:p>
          <a:p>
            <a:pPr marL="0" indent="0" algn="just">
              <a:spcBef>
                <a:spcPts val="0"/>
              </a:spcBef>
              <a:buNone/>
            </a:pPr>
            <a:r>
              <a:rPr lang="en-US" sz="1800" b="1">
                <a:latin typeface="Arial"/>
                <a:ea typeface="+mn-lt"/>
                <a:cs typeface="Arial"/>
              </a:rPr>
              <a:t>	</a:t>
            </a:r>
            <a:r>
              <a:rPr lang="en-US" sz="1800">
                <a:latin typeface="Calibri"/>
                <a:ea typeface="+mn-lt"/>
                <a:cs typeface="Calibri"/>
              </a:rPr>
              <a:t>TS Total collected reward: </a:t>
            </a:r>
            <a:r>
              <a:rPr lang="en-US" sz="1800" b="1">
                <a:ea typeface="+mn-lt"/>
                <a:cs typeface="+mn-lt"/>
              </a:rPr>
              <a:t>47189</a:t>
            </a:r>
            <a:r>
              <a:rPr lang="en-US" sz="1800">
                <a:latin typeface="Calibri"/>
                <a:ea typeface="+mn-lt"/>
                <a:cs typeface="Calibri"/>
              </a:rPr>
              <a:t>                with </a:t>
            </a:r>
            <a:r>
              <a:rPr lang="en-US" sz="1800">
                <a:ea typeface="+mn-lt"/>
                <a:cs typeface="+mn-lt"/>
              </a:rPr>
              <a:t>904</a:t>
            </a:r>
            <a:r>
              <a:rPr lang="en-US" sz="1800">
                <a:latin typeface="Calibri"/>
                <a:ea typeface="+mn-lt"/>
                <a:cs typeface="Calibri"/>
              </a:rPr>
              <a:t> of standard deviation between the experiments</a:t>
            </a:r>
            <a:endParaRPr lang="en-US" sz="1800">
              <a:ea typeface="+mn-lt"/>
              <a:cs typeface="+mn-lt"/>
            </a:endParaRPr>
          </a:p>
          <a:p>
            <a:pPr marL="0" indent="0" algn="just">
              <a:spcBef>
                <a:spcPts val="0"/>
              </a:spcBef>
              <a:buNone/>
            </a:pPr>
            <a:r>
              <a:rPr lang="en-US" sz="1800">
                <a:latin typeface="Calibri"/>
                <a:ea typeface="+mn-lt"/>
                <a:cs typeface="Calibri"/>
              </a:rPr>
              <a:t>	UCB Total collected reward: </a:t>
            </a:r>
            <a:r>
              <a:rPr lang="en-US" sz="1800">
                <a:ea typeface="+mn-lt"/>
                <a:cs typeface="+mn-lt"/>
              </a:rPr>
              <a:t>47000</a:t>
            </a:r>
            <a:r>
              <a:rPr lang="en-US" sz="1800">
                <a:latin typeface="Calibri"/>
                <a:ea typeface="+mn-lt"/>
                <a:cs typeface="Calibri"/>
              </a:rPr>
              <a:t>             with 687 of standard deviation between the experiments</a:t>
            </a:r>
            <a:endParaRPr lang="en-US" sz="1800">
              <a:ea typeface="+mn-lt"/>
              <a:cs typeface="+mn-lt"/>
            </a:endParaRPr>
          </a:p>
          <a:p>
            <a:pPr marL="0" indent="0" algn="just">
              <a:spcBef>
                <a:spcPts val="0"/>
              </a:spcBef>
              <a:buNone/>
            </a:pPr>
            <a:r>
              <a:rPr lang="en-US" sz="1800">
                <a:ea typeface="+mn-lt"/>
                <a:cs typeface="+mn-lt"/>
              </a:rPr>
              <a:t>	</a:t>
            </a:r>
          </a:p>
          <a:p>
            <a:pPr marL="0" indent="0" algn="just">
              <a:spcBef>
                <a:spcPts val="0"/>
              </a:spcBef>
              <a:buNone/>
            </a:pPr>
            <a:r>
              <a:rPr lang="en-US" sz="1800">
                <a:latin typeface="Calibri"/>
                <a:ea typeface="+mn-lt"/>
                <a:cs typeface="+mn-lt"/>
              </a:rPr>
              <a:t>	</a:t>
            </a:r>
            <a:r>
              <a:rPr lang="en-US" sz="1800">
                <a:latin typeface="Calibri"/>
                <a:ea typeface="+mn-lt"/>
                <a:cs typeface="Calibri"/>
              </a:rPr>
              <a:t>TS cumulative expected regret: </a:t>
            </a:r>
            <a:r>
              <a:rPr lang="en-US" sz="1800" b="1">
                <a:latin typeface="Calibri"/>
                <a:ea typeface="+mn-lt"/>
                <a:cs typeface="Calibri"/>
              </a:rPr>
              <a:t>1615</a:t>
            </a:r>
            <a:endParaRPr lang="en-US" sz="1800" b="1">
              <a:ea typeface="+mn-lt"/>
              <a:cs typeface="+mn-lt"/>
            </a:endParaRPr>
          </a:p>
          <a:p>
            <a:pPr marL="0" indent="0" algn="just">
              <a:spcBef>
                <a:spcPts val="0"/>
              </a:spcBef>
              <a:buNone/>
            </a:pPr>
            <a:r>
              <a:rPr lang="en-US" sz="1800">
                <a:latin typeface="Calibri"/>
                <a:ea typeface="+mn-lt"/>
                <a:cs typeface="Calibri"/>
              </a:rPr>
              <a:t>	UCB cumulative expected regret: 1804</a:t>
            </a:r>
            <a:endParaRPr lang="en-US" sz="1800">
              <a:ea typeface="+mn-lt"/>
              <a:cs typeface="+mn-lt"/>
            </a:endParaRPr>
          </a:p>
          <a:p>
            <a:pPr algn="just">
              <a:spcBef>
                <a:spcPts val="0"/>
              </a:spcBef>
            </a:pPr>
            <a:endParaRPr lang="en-US" sz="1800">
              <a:ea typeface="+mn-lt"/>
              <a:cs typeface="+mn-lt"/>
            </a:endParaRPr>
          </a:p>
          <a:p>
            <a:pPr algn="just">
              <a:spcBef>
                <a:spcPts val="0"/>
              </a:spcBef>
            </a:pPr>
            <a:endParaRPr lang="en-US" sz="1800">
              <a:ea typeface="+mn-lt"/>
              <a:cs typeface="+mn-lt"/>
            </a:endParaRPr>
          </a:p>
          <a:p>
            <a:pPr marL="0" indent="0" algn="just">
              <a:buNone/>
            </a:pPr>
            <a:r>
              <a:rPr lang="en-US" sz="1800">
                <a:latin typeface="Arial"/>
                <a:ea typeface="+mn-lt"/>
                <a:cs typeface="Arial"/>
              </a:rPr>
              <a:t>Expected reward per round with the best configuration: </a:t>
            </a:r>
            <a:r>
              <a:rPr lang="en-US" sz="1800" b="1">
                <a:ea typeface="+mn-lt"/>
                <a:cs typeface="+mn-lt"/>
              </a:rPr>
              <a:t>133.71</a:t>
            </a:r>
          </a:p>
          <a:p>
            <a:pPr algn="just">
              <a:spcBef>
                <a:spcPts val="0"/>
              </a:spcBef>
            </a:pPr>
            <a:endParaRPr lang="en-US" sz="1800">
              <a:ea typeface="+mn-lt"/>
              <a:cs typeface="+mn-lt"/>
            </a:endParaRPr>
          </a:p>
          <a:p>
            <a:pPr marL="0" indent="0" algn="just">
              <a:spcBef>
                <a:spcPts val="0"/>
              </a:spcBef>
              <a:buNone/>
            </a:pPr>
            <a:r>
              <a:rPr lang="en-US" sz="1800">
                <a:latin typeface="Calibri"/>
                <a:ea typeface="+mn-lt"/>
                <a:cs typeface="Calibri"/>
              </a:rPr>
              <a:t>	TS average expected reward per round: </a:t>
            </a:r>
            <a:r>
              <a:rPr lang="en-US" sz="1800" b="1">
                <a:ea typeface="+mn-lt"/>
                <a:cs typeface="+mn-lt"/>
              </a:rPr>
              <a:t>129.28</a:t>
            </a:r>
          </a:p>
          <a:p>
            <a:pPr marL="0" indent="0" algn="just">
              <a:spcBef>
                <a:spcPts val="0"/>
              </a:spcBef>
              <a:buNone/>
            </a:pPr>
            <a:r>
              <a:rPr lang="en-US" sz="1800">
                <a:latin typeface="Calibri"/>
                <a:ea typeface="+mn-lt"/>
                <a:cs typeface="Calibri"/>
              </a:rPr>
              <a:t>	UCB average expected reward per round: </a:t>
            </a:r>
            <a:r>
              <a:rPr lang="en-US" sz="1800">
                <a:ea typeface="+mn-lt"/>
                <a:cs typeface="+mn-lt"/>
              </a:rPr>
              <a:t>128.76</a:t>
            </a:r>
          </a:p>
          <a:p>
            <a:pPr algn="just">
              <a:spcBef>
                <a:spcPts val="0"/>
              </a:spcBef>
            </a:pPr>
            <a:endParaRPr lang="en-US" sz="1800">
              <a:ea typeface="+mn-lt"/>
              <a:cs typeface="+mn-lt"/>
            </a:endParaRPr>
          </a:p>
          <a:p>
            <a:pPr marL="0" indent="0" algn="just">
              <a:spcBef>
                <a:spcPts val="0"/>
              </a:spcBef>
              <a:buNone/>
            </a:pPr>
            <a:r>
              <a:rPr lang="en-US" sz="1800">
                <a:latin typeface="Calibri"/>
                <a:ea typeface="+mn-lt"/>
                <a:cs typeface="Calibri"/>
              </a:rPr>
              <a:t>	TS average expected regret per round: </a:t>
            </a:r>
            <a:r>
              <a:rPr lang="en-US" sz="1800" b="1">
                <a:latin typeface="Calibri"/>
                <a:ea typeface="+mn-lt"/>
                <a:cs typeface="Calibri"/>
              </a:rPr>
              <a:t>4.43</a:t>
            </a:r>
            <a:endParaRPr lang="en-US" sz="1800" b="1">
              <a:ea typeface="+mn-lt"/>
              <a:cs typeface="+mn-lt"/>
            </a:endParaRPr>
          </a:p>
          <a:p>
            <a:pPr marL="0" indent="0" algn="just">
              <a:spcBef>
                <a:spcPts val="0"/>
              </a:spcBef>
              <a:buNone/>
            </a:pPr>
            <a:r>
              <a:rPr lang="en-US" sz="1800">
                <a:latin typeface="Calibri"/>
                <a:ea typeface="+mn-lt"/>
                <a:cs typeface="Calibri"/>
              </a:rPr>
              <a:t>	UCB average expected regret per round: </a:t>
            </a:r>
            <a:r>
              <a:rPr lang="en-US" sz="1800">
                <a:ea typeface="+mn-lt"/>
                <a:cs typeface="+mn-lt"/>
              </a:rPr>
              <a:t>4.94</a:t>
            </a:r>
          </a:p>
          <a:p>
            <a:pPr algn="just">
              <a:spcBef>
                <a:spcPts val="0"/>
              </a:spcBef>
            </a:pPr>
            <a:endParaRPr lang="en-US" sz="1800">
              <a:ea typeface="+mn-lt"/>
              <a:cs typeface="+mn-lt"/>
            </a:endParaRPr>
          </a:p>
          <a:p>
            <a:pPr algn="just">
              <a:spcBef>
                <a:spcPts val="0"/>
              </a:spcBef>
            </a:pPr>
            <a:endParaRPr lang="en-US" sz="18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8515797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F852514-011F-A891-BEBB-D7B9DFB489F3}"/>
              </a:ext>
            </a:extLst>
          </p:cNvPr>
          <p:cNvSpPr/>
          <p:nvPr/>
        </p:nvSpPr>
        <p:spPr>
          <a:xfrm>
            <a:off x="0" y="-1"/>
            <a:ext cx="12192000" cy="1952171"/>
          </a:xfrm>
          <a:prstGeom prst="rect">
            <a:avLst/>
          </a:prstGeom>
          <a:solidFill>
            <a:srgbClr val="9AF7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B95A4A82-F79A-EDC4-3B1D-5D0BD6231A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923954" cy="1460500"/>
          </a:xfrm>
        </p:spPr>
        <p:txBody>
          <a:bodyPr>
            <a:normAutofit/>
          </a:bodyPr>
          <a:lstStyle/>
          <a:p>
            <a:r>
              <a:rPr lang="en-AU">
                <a:latin typeface="Impact"/>
                <a:cs typeface="Calibri Light"/>
              </a:rPr>
              <a:t>5 – Optimization with uncertain graph weights</a:t>
            </a:r>
            <a:endParaRPr lang="en-AU">
              <a:latin typeface="Impact"/>
            </a:endParaRPr>
          </a:p>
        </p:txBody>
      </p:sp>
      <p:pic>
        <p:nvPicPr>
          <p:cNvPr id="4" name="Immagine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DBDB7F5F-EC8F-0C38-6C67-81C84AC914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227" y="4727098"/>
            <a:ext cx="8437510" cy="17657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2ECDCAD-0320-E140-D31F-5C5A62BB61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227" y="2452915"/>
            <a:ext cx="11557545" cy="1952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54776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1520F1C-45BE-E027-78D8-E4650DE8D6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317" y="297691"/>
            <a:ext cx="6201614" cy="631031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1AD3F03-E3CC-04DB-42BC-8C6054709C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4055" y="2618538"/>
            <a:ext cx="4373825" cy="3256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90465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9402854-8CA5-7439-1CD3-E2E866F380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606" y="264195"/>
            <a:ext cx="10554788" cy="6329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34070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F4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65540-6045-2E38-1CD5-6E0C6C4A9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>
                <a:latin typeface="Impact" panose="020B0806030902050204" pitchFamily="34" charset="0"/>
              </a:rPr>
              <a:t>Results step 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B2CB51-2AB9-8CD2-ABAC-3E4B4FA7C5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0" indent="0" algn="just">
              <a:spcBef>
                <a:spcPts val="0"/>
              </a:spcBef>
              <a:buNone/>
            </a:pPr>
            <a:r>
              <a:rPr lang="en-US" sz="1800" b="1">
                <a:latin typeface="Arial"/>
                <a:cs typeface="Arial"/>
              </a:rPr>
              <a:t>Results considering a period of </a:t>
            </a:r>
            <a:r>
              <a:rPr lang="en-US" sz="1800" b="1" i="0" u="none" strike="noStrike">
                <a:effectLst/>
                <a:latin typeface="Arial"/>
                <a:cs typeface="Arial"/>
              </a:rPr>
              <a:t>365 days over </a:t>
            </a:r>
            <a:r>
              <a:rPr lang="en-US" sz="1800" b="1">
                <a:latin typeface="Arial"/>
                <a:cs typeface="Arial"/>
              </a:rPr>
              <a:t>20 </a:t>
            </a:r>
            <a:r>
              <a:rPr lang="en-US" sz="1800" b="1" i="0" u="none" strike="noStrike">
                <a:effectLst/>
                <a:latin typeface="Arial"/>
                <a:cs typeface="Arial"/>
              </a:rPr>
              <a:t>runs:</a:t>
            </a:r>
            <a:endParaRPr lang="it-IT" sz="1800" b="1" i="0" u="none" strike="noStrike">
              <a:effectLst/>
              <a:latin typeface="Arial"/>
              <a:ea typeface="+mn-lt"/>
              <a:cs typeface="Arial"/>
            </a:endParaRPr>
          </a:p>
          <a:p>
            <a:pPr algn="just">
              <a:spcBef>
                <a:spcPts val="0"/>
              </a:spcBef>
              <a:spcAft>
                <a:spcPts val="0"/>
              </a:spcAft>
            </a:pPr>
            <a:endParaRPr lang="en-US" sz="1800">
              <a:latin typeface="Calibri" panose="020F0502020204030204"/>
              <a:ea typeface="+mn-lt"/>
              <a:cs typeface="Calibri" panose="020F0502020204030204"/>
            </a:endParaRPr>
          </a:p>
          <a:p>
            <a:pPr marL="0" indent="0" algn="just">
              <a:spcBef>
                <a:spcPts val="0"/>
              </a:spcBef>
              <a:buNone/>
            </a:pPr>
            <a:r>
              <a:rPr lang="en-US" sz="1800">
                <a:latin typeface="Arial"/>
                <a:cs typeface="Arial"/>
              </a:rPr>
              <a:t>Expected total collected rewards with the best configuration: 48873</a:t>
            </a:r>
            <a:endParaRPr lang="en-US" sz="1800">
              <a:ea typeface="+mn-lt"/>
              <a:cs typeface="+mn-lt"/>
            </a:endParaRPr>
          </a:p>
          <a:p>
            <a:pPr algn="just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800">
              <a:ea typeface="+mn-lt"/>
              <a:cs typeface="+mn-lt"/>
            </a:endParaRPr>
          </a:p>
          <a:p>
            <a:pPr marL="0" indent="0" algn="just">
              <a:spcBef>
                <a:spcPts val="0"/>
              </a:spcBef>
              <a:buNone/>
            </a:pPr>
            <a:r>
              <a:rPr lang="en-US" sz="1800" b="1">
                <a:latin typeface="Arial"/>
                <a:cs typeface="Arial"/>
              </a:rPr>
              <a:t>	</a:t>
            </a:r>
            <a:r>
              <a:rPr lang="en-US" sz="1800">
                <a:latin typeface="Calibri"/>
                <a:cs typeface="Calibri"/>
              </a:rPr>
              <a:t>TS Total collected reward: </a:t>
            </a:r>
            <a:r>
              <a:rPr lang="en-US" sz="1800">
                <a:ea typeface="+mn-lt"/>
                <a:cs typeface="+mn-lt"/>
              </a:rPr>
              <a:t>47602</a:t>
            </a:r>
            <a:r>
              <a:rPr lang="en-US" sz="1800">
                <a:latin typeface="Calibri"/>
                <a:cs typeface="Calibri"/>
              </a:rPr>
              <a:t>               with </a:t>
            </a:r>
            <a:r>
              <a:rPr lang="en-US" sz="1800">
                <a:ea typeface="+mn-lt"/>
                <a:cs typeface="+mn-lt"/>
              </a:rPr>
              <a:t>863</a:t>
            </a:r>
            <a:r>
              <a:rPr lang="en-US" sz="1800">
                <a:latin typeface="Calibri"/>
                <a:cs typeface="Calibri"/>
              </a:rPr>
              <a:t> of standard </a:t>
            </a:r>
            <a:r>
              <a:rPr lang="en-US" sz="1800" b="0" i="0" u="none" strike="noStrike">
                <a:effectLst/>
                <a:latin typeface="Calibri"/>
                <a:cs typeface="Calibri"/>
              </a:rPr>
              <a:t>deviation</a:t>
            </a:r>
            <a:r>
              <a:rPr lang="en-US" sz="1800">
                <a:latin typeface="Calibri"/>
                <a:cs typeface="Calibri"/>
              </a:rPr>
              <a:t> between the experiments</a:t>
            </a:r>
            <a:endParaRPr lang="en-US" sz="1800">
              <a:ea typeface="+mn-lt"/>
              <a:cs typeface="+mn-lt"/>
            </a:endParaRPr>
          </a:p>
          <a:p>
            <a:pPr marL="0" indent="0" algn="just">
              <a:spcBef>
                <a:spcPts val="0"/>
              </a:spcBef>
              <a:buNone/>
            </a:pPr>
            <a:r>
              <a:rPr lang="en-US" sz="1800">
                <a:latin typeface="Calibri"/>
                <a:cs typeface="Calibri"/>
              </a:rPr>
              <a:t>	UCB Total collected reward</a:t>
            </a:r>
            <a:r>
              <a:rPr lang="en-US" sz="1800" b="0" i="0" u="none" strike="noStrike">
                <a:effectLst/>
                <a:latin typeface="Calibri"/>
                <a:cs typeface="Calibri"/>
              </a:rPr>
              <a:t>:</a:t>
            </a:r>
            <a:r>
              <a:rPr lang="en-US" sz="1800">
                <a:latin typeface="Calibri"/>
                <a:cs typeface="Calibri"/>
              </a:rPr>
              <a:t> </a:t>
            </a:r>
            <a:r>
              <a:rPr lang="en-US" sz="1800" b="1">
                <a:ea typeface="+mn-lt"/>
                <a:cs typeface="+mn-lt"/>
              </a:rPr>
              <a:t>47641</a:t>
            </a:r>
            <a:r>
              <a:rPr lang="en-US" sz="1800">
                <a:latin typeface="Calibri"/>
                <a:cs typeface="Calibri"/>
              </a:rPr>
              <a:t>            with 547 of standard deviation between the experiments</a:t>
            </a:r>
            <a:endParaRPr lang="en-US" sz="1800">
              <a:ea typeface="+mn-lt"/>
              <a:cs typeface="+mn-lt"/>
            </a:endParaRPr>
          </a:p>
          <a:p>
            <a:pPr algn="just">
              <a:spcBef>
                <a:spcPts val="0"/>
              </a:spcBef>
              <a:spcAft>
                <a:spcPts val="0"/>
              </a:spcAft>
            </a:pPr>
            <a:endParaRPr lang="en-US" sz="1800" b="0" i="0" u="none" strike="noStrike">
              <a:effectLst/>
              <a:ea typeface="+mn-lt"/>
              <a:cs typeface="+mn-lt"/>
            </a:endParaRPr>
          </a:p>
          <a:p>
            <a:pPr marL="0" indent="0" algn="just">
              <a:spcBef>
                <a:spcPts val="0"/>
              </a:spcBef>
              <a:buNone/>
            </a:pPr>
            <a:r>
              <a:rPr lang="en-US" sz="1800">
                <a:latin typeface="Calibri"/>
                <a:cs typeface="Calibri"/>
              </a:rPr>
              <a:t>	TS cumulative expected regret: 1271</a:t>
            </a:r>
            <a:endParaRPr lang="en-US" sz="1800">
              <a:ea typeface="+mn-lt"/>
              <a:cs typeface="+mn-lt"/>
            </a:endParaRPr>
          </a:p>
          <a:p>
            <a:pPr marL="0" indent="0" algn="just">
              <a:spcBef>
                <a:spcPts val="0"/>
              </a:spcBef>
              <a:buNone/>
            </a:pPr>
            <a:r>
              <a:rPr lang="en-US" sz="1800">
                <a:latin typeface="Calibri"/>
                <a:cs typeface="Calibri"/>
              </a:rPr>
              <a:t>	UCB cumulative expected regret</a:t>
            </a:r>
            <a:r>
              <a:rPr lang="en-US" sz="1800" b="0" i="0" u="none" strike="noStrike">
                <a:effectLst/>
                <a:latin typeface="Calibri"/>
                <a:cs typeface="Calibri"/>
              </a:rPr>
              <a:t>:</a:t>
            </a:r>
            <a:r>
              <a:rPr lang="en-US" sz="1800">
                <a:latin typeface="Calibri"/>
                <a:cs typeface="Calibri"/>
              </a:rPr>
              <a:t> </a:t>
            </a:r>
            <a:r>
              <a:rPr lang="en-US" sz="1800" b="1">
                <a:latin typeface="Calibri"/>
                <a:cs typeface="Calibri"/>
              </a:rPr>
              <a:t>1232</a:t>
            </a:r>
            <a:endParaRPr lang="en-US" sz="1800" b="1" i="0" u="none" strike="noStrike">
              <a:effectLst/>
              <a:ea typeface="+mn-lt"/>
              <a:cs typeface="+mn-lt"/>
            </a:endParaRPr>
          </a:p>
          <a:p>
            <a:pPr algn="just">
              <a:spcBef>
                <a:spcPts val="0"/>
              </a:spcBef>
            </a:pPr>
            <a:endParaRPr lang="en-US" sz="1800">
              <a:ea typeface="+mn-lt"/>
              <a:cs typeface="+mn-lt"/>
            </a:endParaRPr>
          </a:p>
          <a:p>
            <a:pPr algn="just">
              <a:spcBef>
                <a:spcPts val="0"/>
              </a:spcBef>
            </a:pPr>
            <a:endParaRPr lang="en-US" sz="1800" b="0" i="0" u="none" strike="noStrike">
              <a:effectLst/>
              <a:ea typeface="+mn-lt"/>
              <a:cs typeface="+mn-lt"/>
            </a:endParaRPr>
          </a:p>
          <a:p>
            <a:pPr marL="0" indent="0" algn="just">
              <a:buNone/>
            </a:pPr>
            <a:r>
              <a:rPr lang="en-US" sz="1800">
                <a:latin typeface="Arial"/>
                <a:cs typeface="Arial"/>
              </a:rPr>
              <a:t>Expected reward per round with the best configuration</a:t>
            </a:r>
            <a:r>
              <a:rPr lang="en-US" sz="1800" b="0" i="0" u="none" strike="noStrike">
                <a:effectLst/>
                <a:latin typeface="Arial"/>
                <a:cs typeface="Arial"/>
              </a:rPr>
              <a:t>:</a:t>
            </a:r>
            <a:r>
              <a:rPr lang="en-US" sz="1800">
                <a:latin typeface="Arial"/>
                <a:cs typeface="Arial"/>
              </a:rPr>
              <a:t> </a:t>
            </a:r>
            <a:r>
              <a:rPr lang="en-US" sz="1800">
                <a:ea typeface="+mn-lt"/>
                <a:cs typeface="+mn-lt"/>
              </a:rPr>
              <a:t>133.90</a:t>
            </a:r>
            <a:endParaRPr lang="en-US" sz="1800" b="0" i="0" u="none" strike="noStrike">
              <a:effectLst/>
              <a:ea typeface="+mn-lt"/>
              <a:cs typeface="+mn-lt"/>
            </a:endParaRPr>
          </a:p>
          <a:p>
            <a:pPr algn="just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800">
              <a:ea typeface="+mn-lt"/>
              <a:cs typeface="+mn-lt"/>
            </a:endParaRPr>
          </a:p>
          <a:p>
            <a:pPr marL="0" indent="0" algn="just">
              <a:spcBef>
                <a:spcPts val="0"/>
              </a:spcBef>
              <a:buNone/>
            </a:pPr>
            <a:r>
              <a:rPr lang="en-US" sz="1800">
                <a:latin typeface="Calibri"/>
                <a:cs typeface="Calibri"/>
              </a:rPr>
              <a:t>	TS average expected reward per round: </a:t>
            </a:r>
            <a:r>
              <a:rPr lang="en-US" sz="1800">
                <a:ea typeface="+mn-lt"/>
                <a:cs typeface="+mn-lt"/>
              </a:rPr>
              <a:t>130.41</a:t>
            </a:r>
            <a:endParaRPr lang="en-US" sz="1800" b="0" i="0" u="none" strike="noStrike">
              <a:effectLst/>
              <a:ea typeface="+mn-lt"/>
              <a:cs typeface="+mn-lt"/>
            </a:endParaRPr>
          </a:p>
          <a:p>
            <a:pPr marL="0" indent="0" algn="just">
              <a:spcBef>
                <a:spcPts val="0"/>
              </a:spcBef>
              <a:buNone/>
            </a:pPr>
            <a:r>
              <a:rPr lang="en-US" sz="1800">
                <a:latin typeface="Calibri"/>
                <a:cs typeface="Calibri"/>
              </a:rPr>
              <a:t>	UCB average expected reward per round</a:t>
            </a:r>
            <a:r>
              <a:rPr lang="en-US" sz="1800" b="0" i="0" u="none" strike="noStrike">
                <a:effectLst/>
                <a:latin typeface="Calibri"/>
                <a:cs typeface="Calibri"/>
              </a:rPr>
              <a:t>:</a:t>
            </a:r>
            <a:r>
              <a:rPr lang="en-US" sz="1800">
                <a:latin typeface="Calibri"/>
                <a:cs typeface="Calibri"/>
              </a:rPr>
              <a:t> </a:t>
            </a:r>
            <a:r>
              <a:rPr lang="en-US" sz="1800" b="1">
                <a:ea typeface="+mn-lt"/>
                <a:cs typeface="+mn-lt"/>
              </a:rPr>
              <a:t>130.52</a:t>
            </a:r>
            <a:endParaRPr lang="en-US" sz="1800" b="1" i="0" u="none" strike="noStrike">
              <a:effectLst/>
              <a:ea typeface="+mn-lt"/>
              <a:cs typeface="+mn-lt"/>
            </a:endParaRPr>
          </a:p>
          <a:p>
            <a:pPr algn="just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800">
              <a:ea typeface="+mn-lt"/>
              <a:cs typeface="+mn-lt"/>
            </a:endParaRPr>
          </a:p>
          <a:p>
            <a:pPr marL="0" indent="0" algn="just">
              <a:spcBef>
                <a:spcPts val="0"/>
              </a:spcBef>
              <a:buNone/>
            </a:pPr>
            <a:r>
              <a:rPr lang="en-US" sz="1800">
                <a:latin typeface="Calibri"/>
                <a:cs typeface="Calibri"/>
              </a:rPr>
              <a:t>	TS average expected regret per round: </a:t>
            </a:r>
            <a:r>
              <a:rPr lang="en-US" sz="1800">
                <a:ea typeface="+mn-lt"/>
                <a:cs typeface="+mn-lt"/>
              </a:rPr>
              <a:t>3.48</a:t>
            </a:r>
            <a:endParaRPr lang="en-US" sz="1800" b="0" i="0" u="none" strike="noStrike">
              <a:effectLst/>
              <a:ea typeface="+mn-lt"/>
              <a:cs typeface="+mn-lt"/>
            </a:endParaRPr>
          </a:p>
          <a:p>
            <a:pPr marL="0" indent="0" algn="just">
              <a:spcBef>
                <a:spcPts val="0"/>
              </a:spcBef>
              <a:buNone/>
            </a:pPr>
            <a:r>
              <a:rPr lang="en-US" sz="1800">
                <a:latin typeface="Calibri"/>
                <a:cs typeface="Calibri"/>
              </a:rPr>
              <a:t>	UCB average expected </a:t>
            </a:r>
            <a:r>
              <a:rPr lang="en-US" sz="1800" b="0" i="0" u="none" strike="noStrike">
                <a:effectLst/>
                <a:latin typeface="Calibri"/>
                <a:cs typeface="Calibri"/>
              </a:rPr>
              <a:t>regret </a:t>
            </a:r>
            <a:r>
              <a:rPr lang="en-US" sz="1800">
                <a:latin typeface="Calibri"/>
                <a:cs typeface="Calibri"/>
              </a:rPr>
              <a:t>per round</a:t>
            </a:r>
            <a:r>
              <a:rPr lang="en-US" sz="1800" b="0" i="0" u="none" strike="noStrike">
                <a:effectLst/>
                <a:latin typeface="Calibri"/>
                <a:cs typeface="Calibri"/>
              </a:rPr>
              <a:t>:</a:t>
            </a:r>
            <a:r>
              <a:rPr lang="en-US" sz="1800">
                <a:latin typeface="Calibri"/>
                <a:cs typeface="Calibri"/>
              </a:rPr>
              <a:t> </a:t>
            </a:r>
            <a:r>
              <a:rPr lang="en-US" sz="1800" b="1">
                <a:ea typeface="+mn-lt"/>
                <a:cs typeface="+mn-lt"/>
              </a:rPr>
              <a:t>3.38</a:t>
            </a:r>
          </a:p>
          <a:p>
            <a:pPr algn="just">
              <a:spcBef>
                <a:spcPts val="0"/>
              </a:spcBef>
            </a:pPr>
            <a:endParaRPr lang="en-US" sz="1800">
              <a:ea typeface="+mn-lt"/>
              <a:cs typeface="+mn-lt"/>
            </a:endParaRPr>
          </a:p>
          <a:p>
            <a:pPr algn="just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800" b="0" i="0" u="none" strike="noStrike">
              <a:effectLst/>
              <a:ea typeface="+mn-lt"/>
              <a:cs typeface="+mn-lt"/>
            </a:endParaRPr>
          </a:p>
          <a:p>
            <a:pPr algn="just">
              <a:spcBef>
                <a:spcPts val="0"/>
              </a:spcBef>
            </a:pPr>
            <a:endParaRPr lang="en-US" sz="18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708624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DFF8BBB-3C85-68EE-4946-952DF3890D64}"/>
              </a:ext>
            </a:extLst>
          </p:cNvPr>
          <p:cNvSpPr/>
          <p:nvPr/>
        </p:nvSpPr>
        <p:spPr>
          <a:xfrm>
            <a:off x="0" y="-1"/>
            <a:ext cx="12192000" cy="1952171"/>
          </a:xfrm>
          <a:prstGeom prst="rect">
            <a:avLst/>
          </a:prstGeom>
          <a:solidFill>
            <a:srgbClr val="9AF7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7B9DB7B3-4C2A-79D3-3588-8C818226A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>
                <a:latin typeface="Impact"/>
                <a:cs typeface="Calibri Light"/>
              </a:rPr>
              <a:t>Step 6  - Non stationary demand curves </a:t>
            </a:r>
            <a:endParaRPr lang="en-AU">
              <a:latin typeface="Impact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D5F268C-ADD7-14AF-EAA6-1C9DC4F70C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3931" y="2317296"/>
            <a:ext cx="8984138" cy="4131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59390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8">
            <a:extLst>
              <a:ext uri="{FF2B5EF4-FFF2-40B4-BE49-F238E27FC236}">
                <a16:creationId xmlns:a16="http://schemas.microsoft.com/office/drawing/2014/main" id="{BF65AAA9-BC2B-14CE-D0A4-94B0FB689A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542" y="369198"/>
            <a:ext cx="4789714" cy="6119604"/>
          </a:xfrm>
          <a:prstGeom prst="rect">
            <a:avLst/>
          </a:prstGeom>
        </p:spPr>
      </p:pic>
      <p:pic>
        <p:nvPicPr>
          <p:cNvPr id="2" name="Immagine 1">
            <a:extLst>
              <a:ext uri="{FF2B5EF4-FFF2-40B4-BE49-F238E27FC236}">
                <a16:creationId xmlns:a16="http://schemas.microsoft.com/office/drawing/2014/main" id="{0AECCADF-B34E-DD3F-4233-1E1A993365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1558" y="4197350"/>
            <a:ext cx="4914900" cy="17018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09D57B52-04E8-1706-1114-278C0EC55E3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781800" y="593725"/>
                <a:ext cx="4604658" cy="435133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AU" sz="1900" b="1"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Algorithm 2 Two-sided CUSUM </a:t>
                </a:r>
                <a:endParaRPr lang="en-AU" sz="1900" b="1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>
                  <a:buNone/>
                </a:pPr>
                <a:r>
                  <a:rPr lang="en-AU" sz="1900">
                    <a:latin typeface="Calibri" panose="020F0502020204030204" pitchFamily="34" charset="0"/>
                    <a:cs typeface="Calibri" panose="020F0502020204030204" pitchFamily="34" charset="0"/>
                  </a:rPr>
                  <a:t>Fix </a:t>
                </a:r>
                <a:r>
                  <a:rPr lang="en-AU" sz="1900"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parameters </a:t>
                </a:r>
                <a:r>
                  <a:rPr lang="en-AU" sz="1900" err="1"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ε</a:t>
                </a:r>
                <a:r>
                  <a:rPr lang="en-AU" sz="1900"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, M, {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900" i="1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fr-FR" sz="19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fr-FR" sz="19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AU" sz="1900"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}. k≥1 </a:t>
                </a:r>
              </a:p>
              <a:p>
                <a:pPr marL="0" indent="0">
                  <a:buNone/>
                </a:pPr>
                <a:r>
                  <a:rPr lang="en-AU" sz="1900"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Initialize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it-IT" sz="1900" i="1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fr-FR" sz="19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𝑔</m:t>
                        </m:r>
                      </m:e>
                      <m:sub>
                        <m:r>
                          <a:rPr lang="it-IT" sz="1900" b="0" i="1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  <m:sup>
                        <m:r>
                          <a:rPr lang="fr-FR" sz="19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+</m:t>
                        </m:r>
                      </m:sup>
                    </m:sSubSup>
                    <m:r>
                      <a:rPr lang="fr-FR" sz="19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AU" sz="1900"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= 0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it-IT" sz="19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fr-FR" sz="19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𝑔</m:t>
                        </m:r>
                      </m:e>
                      <m:sub>
                        <m:r>
                          <a:rPr lang="it-IT" sz="1900" b="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  <m:sup>
                        <m:r>
                          <a:rPr lang="it-IT" sz="1900" b="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−</m:t>
                        </m:r>
                      </m:sup>
                    </m:sSubSup>
                    <m:r>
                      <a:rPr lang="fr-FR" sz="1900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AU" sz="1900"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= 0. </a:t>
                </a:r>
              </a:p>
              <a:p>
                <a:pPr marL="0" indent="0">
                  <a:buNone/>
                </a:pPr>
                <a:r>
                  <a:rPr lang="en-AU" sz="1900" b="0"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For </a:t>
                </a:r>
                <a:r>
                  <a:rPr lang="en-AU" sz="1900"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each k </a:t>
                </a:r>
                <a:r>
                  <a:rPr lang="en-AU" sz="1900" b="0"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do </a:t>
                </a:r>
                <a:endParaRPr lang="en-AU" sz="19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200" lvl="1" indent="0">
                  <a:buNone/>
                </a:pPr>
                <a:r>
                  <a:rPr lang="en-AU" sz="1900"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Calculate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it-IT" sz="1900" i="1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it-IT" sz="1900" b="0" i="1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𝑠</m:t>
                        </m:r>
                      </m:e>
                      <m:sub>
                        <m:r>
                          <a:rPr lang="fr-FR" sz="19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  <m:sup>
                        <m:r>
                          <a:rPr lang="fr-FR" sz="19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+</m:t>
                        </m:r>
                      </m:sup>
                    </m:sSubSup>
                    <m:r>
                      <a:rPr lang="it-IT" sz="1900" b="0" i="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it-IT" sz="1900" b="0" i="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and</m:t>
                    </m:r>
                    <m:r>
                      <a:rPr lang="it-IT" sz="1900" b="0" i="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sSubSup>
                      <m:sSubSupPr>
                        <m:ctrlPr>
                          <a:rPr lang="it-IT" sz="19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it-IT" sz="19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𝑠</m:t>
                        </m:r>
                      </m:e>
                      <m:sub>
                        <m:r>
                          <a:rPr lang="fr-FR" sz="19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  <m:sup>
                        <m:r>
                          <a:rPr lang="it-IT" sz="1900" b="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−</m:t>
                        </m:r>
                      </m:sup>
                    </m:sSubSup>
                    <m:r>
                      <a:rPr lang="it-IT" sz="190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AU" sz="1900"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according to (6). </a:t>
                </a:r>
              </a:p>
              <a:p>
                <a:pPr marL="457200" lvl="1" indent="0">
                  <a:buNone/>
                </a:pPr>
                <a:r>
                  <a:rPr lang="en-AU" sz="1900"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Update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it-IT" sz="1900" i="1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fr-FR" sz="19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𝑔</m:t>
                        </m:r>
                      </m:e>
                      <m:sub>
                        <m:r>
                          <a:rPr lang="fr-FR" sz="19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  <m:sup>
                        <m:r>
                          <a:rPr lang="fr-FR" sz="19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+</m:t>
                        </m:r>
                      </m:sup>
                    </m:sSubSup>
                  </m:oMath>
                </a14:m>
                <a:r>
                  <a:rPr lang="en-AU" sz="1900"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it-IT" sz="19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sz="190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fr-FR" sz="19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it-IT" sz="19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bSup>
                  </m:oMath>
                </a14:m>
                <a:r>
                  <a:rPr lang="it-IT" sz="19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AU" sz="1900">
                    <a:latin typeface="Calibri" panose="020F0502020204030204" pitchFamily="34" charset="0"/>
                    <a:cs typeface="Calibri" panose="020F0502020204030204" pitchFamily="34" charset="0"/>
                  </a:rPr>
                  <a:t>a</a:t>
                </a:r>
                <a:r>
                  <a:rPr lang="en-AU" sz="1900"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ccording to (7). </a:t>
                </a:r>
              </a:p>
              <a:p>
                <a:pPr marL="457200" lvl="1" indent="0">
                  <a:buNone/>
                </a:pPr>
                <a:r>
                  <a:rPr lang="en-AU" sz="1900" b="0"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if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it-IT" sz="1900" i="1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fr-FR" sz="19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𝑔</m:t>
                        </m:r>
                      </m:e>
                      <m:sub>
                        <m:r>
                          <a:rPr lang="fr-FR" sz="19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  <m:sup>
                        <m:r>
                          <a:rPr lang="fr-FR" sz="19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+</m:t>
                        </m:r>
                      </m:sup>
                    </m:sSubSup>
                    <m:r>
                      <a:rPr lang="fr-FR" sz="19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AU" sz="1900"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≥ h or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it-IT" sz="19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sz="190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fr-FR" sz="19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it-IT" sz="1900" i="1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bSup>
                  </m:oMath>
                </a14:m>
                <a:r>
                  <a:rPr lang="it-IT" sz="19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AU" sz="1900"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≥ h </a:t>
                </a:r>
              </a:p>
              <a:p>
                <a:pPr marL="914400" lvl="2" indent="0">
                  <a:buNone/>
                </a:pPr>
                <a:r>
                  <a:rPr lang="en-AU" sz="1900">
                    <a:latin typeface="Calibri" panose="020F0502020204030204" pitchFamily="34" charset="0"/>
                    <a:cs typeface="Calibri" panose="020F0502020204030204" pitchFamily="34" charset="0"/>
                  </a:rPr>
                  <a:t>r</a:t>
                </a:r>
                <a:r>
                  <a:rPr lang="en-AU" sz="1900"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eturn 1 </a:t>
                </a:r>
                <a:endParaRPr lang="en-AU" sz="19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200" lvl="1" indent="0">
                  <a:buNone/>
                </a:pPr>
                <a:r>
                  <a:rPr lang="en-AU" sz="1900" b="0"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end if </a:t>
                </a:r>
              </a:p>
              <a:p>
                <a:pPr marL="0" indent="0">
                  <a:buNone/>
                </a:pPr>
                <a:r>
                  <a:rPr lang="en-AU" sz="1900" b="0"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end for </a:t>
                </a:r>
                <a:endParaRPr lang="en-AU" sz="19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en-US"/>
              </a:p>
            </p:txBody>
          </p:sp>
        </mc:Choice>
        <mc:Fallback xmlns="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09D57B52-04E8-1706-1114-278C0EC55E3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81800" y="593725"/>
                <a:ext cx="4604658" cy="4351338"/>
              </a:xfrm>
              <a:blipFill>
                <a:blip r:embed="rId5"/>
                <a:stretch>
                  <a:fillRect l="-1325" t="-14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asellaDiTesto 5">
            <a:extLst>
              <a:ext uri="{FF2B5EF4-FFF2-40B4-BE49-F238E27FC236}">
                <a16:creationId xmlns:a16="http://schemas.microsoft.com/office/drawing/2014/main" id="{0FD73DC4-4F10-04CE-55A3-7D825F475A61}"/>
              </a:ext>
            </a:extLst>
          </p:cNvPr>
          <p:cNvSpPr txBox="1"/>
          <p:nvPr/>
        </p:nvSpPr>
        <p:spPr>
          <a:xfrm>
            <a:off x="7843836" y="6304136"/>
            <a:ext cx="43195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800" b="0" i="1">
                <a:effectLst/>
                <a:latin typeface="NimbusRomNo9L"/>
              </a:rPr>
              <a:t>*</a:t>
            </a:r>
            <a:r>
              <a:rPr lang="it-IT" sz="1800" b="0" i="1" err="1">
                <a:effectLst/>
                <a:latin typeface="NimbusRomNo9L"/>
              </a:rPr>
              <a:t>Fang</a:t>
            </a:r>
            <a:r>
              <a:rPr lang="it-IT" sz="1800" b="0" i="1">
                <a:effectLst/>
                <a:latin typeface="NimbusRomNo9L"/>
              </a:rPr>
              <a:t> </a:t>
            </a:r>
            <a:r>
              <a:rPr lang="it-IT" sz="1800" b="0" i="1" err="1">
                <a:effectLst/>
                <a:latin typeface="NimbusRomNo9L"/>
              </a:rPr>
              <a:t>Liu</a:t>
            </a:r>
            <a:r>
              <a:rPr lang="it-IT" sz="1800" b="0" i="1">
                <a:effectLst/>
                <a:latin typeface="NimbusRomNo9L"/>
              </a:rPr>
              <a:t> </a:t>
            </a:r>
            <a:r>
              <a:rPr lang="it-IT" sz="1800" i="1">
                <a:effectLst/>
                <a:latin typeface="NimbusRomNo9L"/>
              </a:rPr>
              <a:t>and </a:t>
            </a:r>
            <a:r>
              <a:rPr lang="it-IT" sz="1800" b="0" i="1" err="1">
                <a:effectLst/>
                <a:latin typeface="NimbusRomNo9L"/>
              </a:rPr>
              <a:t>Joohyun</a:t>
            </a:r>
            <a:r>
              <a:rPr lang="it-IT" sz="1800" b="0" i="1">
                <a:effectLst/>
                <a:latin typeface="NimbusRomNo9L"/>
              </a:rPr>
              <a:t> Lee </a:t>
            </a:r>
            <a:r>
              <a:rPr lang="it-IT" sz="1800" i="1">
                <a:effectLst/>
                <a:latin typeface="NimbusRomNo9L"/>
              </a:rPr>
              <a:t>and </a:t>
            </a:r>
            <a:r>
              <a:rPr lang="it-IT" sz="1800" b="0" i="1" err="1">
                <a:effectLst/>
                <a:latin typeface="NimbusRomNo9L"/>
              </a:rPr>
              <a:t>Ness</a:t>
            </a:r>
            <a:r>
              <a:rPr lang="it-IT" sz="1800" b="0" i="1">
                <a:effectLst/>
                <a:latin typeface="NimbusRomNo9L"/>
              </a:rPr>
              <a:t> </a:t>
            </a:r>
            <a:r>
              <a:rPr lang="it-IT" sz="1800" b="0" i="1" err="1">
                <a:effectLst/>
                <a:latin typeface="NimbusRomNo9L"/>
              </a:rPr>
              <a:t>Shroff</a:t>
            </a:r>
            <a:r>
              <a:rPr lang="it-IT" sz="1800" b="0" i="1">
                <a:effectLst/>
                <a:latin typeface="NimbusRomNo9L"/>
              </a:rPr>
              <a:t> </a:t>
            </a:r>
            <a:endParaRPr lang="it-IT" i="1"/>
          </a:p>
        </p:txBody>
      </p:sp>
    </p:spTree>
    <p:extLst>
      <p:ext uri="{BB962C8B-B14F-4D97-AF65-F5344CB8AC3E}">
        <p14:creationId xmlns:p14="http://schemas.microsoft.com/office/powerpoint/2010/main" val="328483423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DFF8BBB-3C85-68EE-4946-952DF3890D64}"/>
              </a:ext>
            </a:extLst>
          </p:cNvPr>
          <p:cNvSpPr/>
          <p:nvPr/>
        </p:nvSpPr>
        <p:spPr>
          <a:xfrm>
            <a:off x="0" y="-1"/>
            <a:ext cx="12192000" cy="1952171"/>
          </a:xfrm>
          <a:prstGeom prst="rect">
            <a:avLst/>
          </a:prstGeom>
          <a:solidFill>
            <a:srgbClr val="9AF7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7B9DB7B3-4C2A-79D3-3588-8C818226A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>
                <a:latin typeface="Impact"/>
                <a:cs typeface="Calibri Light"/>
              </a:rPr>
              <a:t>Step 6  - Non stationary demand curves </a:t>
            </a:r>
            <a:endParaRPr lang="en-AU">
              <a:latin typeface="Impact"/>
            </a:endParaRPr>
          </a:p>
        </p:txBody>
      </p:sp>
      <p:graphicFrame>
        <p:nvGraphicFramePr>
          <p:cNvPr id="5" name="Chart 1">
            <a:extLst>
              <a:ext uri="{FF2B5EF4-FFF2-40B4-BE49-F238E27FC236}">
                <a16:creationId xmlns:a16="http://schemas.microsoft.com/office/drawing/2014/main" id="{8287CE4A-86D7-9388-9DC3-1FF6A1401A4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77727946"/>
              </p:ext>
            </p:extLst>
          </p:nvPr>
        </p:nvGraphicFramePr>
        <p:xfrm>
          <a:off x="1702846" y="3217027"/>
          <a:ext cx="8786308" cy="33776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Google Shape;119;p16">
            <a:extLst>
              <a:ext uri="{FF2B5EF4-FFF2-40B4-BE49-F238E27FC236}">
                <a16:creationId xmlns:a16="http://schemas.microsoft.com/office/drawing/2014/main" id="{8C3014C1-A885-2623-9689-E9CC52ECEEEB}"/>
              </a:ext>
            </a:extLst>
          </p:cNvPr>
          <p:cNvSpPr/>
          <p:nvPr/>
        </p:nvSpPr>
        <p:spPr>
          <a:xfrm>
            <a:off x="1175161" y="2191882"/>
            <a:ext cx="3296825" cy="785433"/>
          </a:xfrm>
          <a:custGeom>
            <a:avLst/>
            <a:gdLst/>
            <a:ahLst/>
            <a:cxnLst/>
            <a:rect l="l" t="t" r="r" b="b"/>
            <a:pathLst>
              <a:path w="45375" h="23563" extrusionOk="0">
                <a:moveTo>
                  <a:pt x="0" y="0"/>
                </a:moveTo>
                <a:lnTo>
                  <a:pt x="0" y="23563"/>
                </a:lnTo>
                <a:lnTo>
                  <a:pt x="33599" y="23563"/>
                </a:lnTo>
                <a:cubicBezTo>
                  <a:pt x="40100" y="23563"/>
                  <a:pt x="45375" y="18288"/>
                  <a:pt x="45375" y="11788"/>
                </a:cubicBezTo>
                <a:cubicBezTo>
                  <a:pt x="45375" y="5275"/>
                  <a:pt x="40100" y="0"/>
                  <a:pt x="33599" y="0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267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winter</a:t>
            </a:r>
            <a:endParaRPr sz="2267">
              <a:solidFill>
                <a:srgbClr val="FFFF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16" name="Gruppo 15">
            <a:extLst>
              <a:ext uri="{FF2B5EF4-FFF2-40B4-BE49-F238E27FC236}">
                <a16:creationId xmlns:a16="http://schemas.microsoft.com/office/drawing/2014/main" id="{AE8ED525-3249-4E09-D5DB-3C86CB70C66C}"/>
              </a:ext>
            </a:extLst>
          </p:cNvPr>
          <p:cNvGrpSpPr/>
          <p:nvPr/>
        </p:nvGrpSpPr>
        <p:grpSpPr>
          <a:xfrm>
            <a:off x="2823573" y="4450557"/>
            <a:ext cx="5510729" cy="614363"/>
            <a:chOff x="2823573" y="4450557"/>
            <a:chExt cx="5510729" cy="614363"/>
          </a:xfrm>
        </p:grpSpPr>
        <p:sp>
          <p:nvSpPr>
            <p:cNvPr id="12" name="Più 11">
              <a:extLst>
                <a:ext uri="{FF2B5EF4-FFF2-40B4-BE49-F238E27FC236}">
                  <a16:creationId xmlns:a16="http://schemas.microsoft.com/office/drawing/2014/main" id="{985FB5A8-17F3-BED3-EB8C-C006802054A4}"/>
                </a:ext>
              </a:extLst>
            </p:cNvPr>
            <p:cNvSpPr/>
            <p:nvPr/>
          </p:nvSpPr>
          <p:spPr>
            <a:xfrm>
              <a:off x="2823573" y="4450557"/>
              <a:ext cx="557212" cy="557212"/>
            </a:xfrm>
            <a:prstGeom prst="mathPlus">
              <a:avLst/>
            </a:prstGeom>
            <a:solidFill>
              <a:srgbClr val="9AF7C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92D050"/>
                </a:solidFill>
              </a:endParaRPr>
            </a:p>
          </p:txBody>
        </p:sp>
        <p:sp>
          <p:nvSpPr>
            <p:cNvPr id="13" name="Più 12">
              <a:extLst>
                <a:ext uri="{FF2B5EF4-FFF2-40B4-BE49-F238E27FC236}">
                  <a16:creationId xmlns:a16="http://schemas.microsoft.com/office/drawing/2014/main" id="{7550B43C-1FF1-3FAD-D593-5677D8E9B7C0}"/>
                </a:ext>
              </a:extLst>
            </p:cNvPr>
            <p:cNvSpPr/>
            <p:nvPr/>
          </p:nvSpPr>
          <p:spPr>
            <a:xfrm>
              <a:off x="6099151" y="4450557"/>
              <a:ext cx="557212" cy="557212"/>
            </a:xfrm>
            <a:prstGeom prst="mathPlus">
              <a:avLst/>
            </a:prstGeom>
            <a:solidFill>
              <a:srgbClr val="9AF7C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92D050"/>
                </a:solidFill>
              </a:endParaRPr>
            </a:p>
          </p:txBody>
        </p:sp>
        <p:sp>
          <p:nvSpPr>
            <p:cNvPr id="14" name="Meno 13">
              <a:extLst>
                <a:ext uri="{FF2B5EF4-FFF2-40B4-BE49-F238E27FC236}">
                  <a16:creationId xmlns:a16="http://schemas.microsoft.com/office/drawing/2014/main" id="{30284D1A-3F8C-D03F-6FE7-9F88BEFA113C}"/>
                </a:ext>
              </a:extLst>
            </p:cNvPr>
            <p:cNvSpPr/>
            <p:nvPr/>
          </p:nvSpPr>
          <p:spPr>
            <a:xfrm>
              <a:off x="4461362" y="4450557"/>
              <a:ext cx="557212" cy="614363"/>
            </a:xfrm>
            <a:prstGeom prst="mathMinus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Meno 14">
              <a:extLst>
                <a:ext uri="{FF2B5EF4-FFF2-40B4-BE49-F238E27FC236}">
                  <a16:creationId xmlns:a16="http://schemas.microsoft.com/office/drawing/2014/main" id="{BFF9C354-46B2-86F1-8E53-E2EFED3DF36D}"/>
                </a:ext>
              </a:extLst>
            </p:cNvPr>
            <p:cNvSpPr/>
            <p:nvPr/>
          </p:nvSpPr>
          <p:spPr>
            <a:xfrm>
              <a:off x="7777090" y="4450557"/>
              <a:ext cx="557212" cy="614363"/>
            </a:xfrm>
            <a:prstGeom prst="mathMinus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62233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DFF8BBB-3C85-68EE-4946-952DF3890D64}"/>
              </a:ext>
            </a:extLst>
          </p:cNvPr>
          <p:cNvSpPr/>
          <p:nvPr/>
        </p:nvSpPr>
        <p:spPr>
          <a:xfrm>
            <a:off x="0" y="-1"/>
            <a:ext cx="12192000" cy="1952171"/>
          </a:xfrm>
          <a:prstGeom prst="rect">
            <a:avLst/>
          </a:prstGeom>
          <a:solidFill>
            <a:srgbClr val="9AF7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7B9DB7B3-4C2A-79D3-3588-8C818226A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>
                <a:latin typeface="Impact"/>
                <a:cs typeface="Calibri Light"/>
              </a:rPr>
              <a:t>Step 6  - Non stationary demand curves </a:t>
            </a:r>
            <a:endParaRPr lang="en-AU">
              <a:latin typeface="Impact"/>
            </a:endParaRPr>
          </a:p>
        </p:txBody>
      </p:sp>
      <p:graphicFrame>
        <p:nvGraphicFramePr>
          <p:cNvPr id="5" name="Chart 1">
            <a:extLst>
              <a:ext uri="{FF2B5EF4-FFF2-40B4-BE49-F238E27FC236}">
                <a16:creationId xmlns:a16="http://schemas.microsoft.com/office/drawing/2014/main" id="{8287CE4A-86D7-9388-9DC3-1FF6A1401A4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46758909"/>
              </p:ext>
            </p:extLst>
          </p:nvPr>
        </p:nvGraphicFramePr>
        <p:xfrm>
          <a:off x="1702846" y="3217027"/>
          <a:ext cx="8786308" cy="33776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Google Shape;119;p16">
            <a:extLst>
              <a:ext uri="{FF2B5EF4-FFF2-40B4-BE49-F238E27FC236}">
                <a16:creationId xmlns:a16="http://schemas.microsoft.com/office/drawing/2014/main" id="{8C3014C1-A885-2623-9689-E9CC52ECEEEB}"/>
              </a:ext>
            </a:extLst>
          </p:cNvPr>
          <p:cNvSpPr/>
          <p:nvPr/>
        </p:nvSpPr>
        <p:spPr>
          <a:xfrm>
            <a:off x="1175161" y="2191882"/>
            <a:ext cx="3296825" cy="785433"/>
          </a:xfrm>
          <a:custGeom>
            <a:avLst/>
            <a:gdLst/>
            <a:ahLst/>
            <a:cxnLst/>
            <a:rect l="l" t="t" r="r" b="b"/>
            <a:pathLst>
              <a:path w="45375" h="23563" extrusionOk="0">
                <a:moveTo>
                  <a:pt x="0" y="0"/>
                </a:moveTo>
                <a:lnTo>
                  <a:pt x="0" y="23563"/>
                </a:lnTo>
                <a:lnTo>
                  <a:pt x="33599" y="23563"/>
                </a:lnTo>
                <a:cubicBezTo>
                  <a:pt x="40100" y="23563"/>
                  <a:pt x="45375" y="18288"/>
                  <a:pt x="45375" y="11788"/>
                </a:cubicBezTo>
                <a:cubicBezTo>
                  <a:pt x="45375" y="5275"/>
                  <a:pt x="40100" y="0"/>
                  <a:pt x="33599" y="0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267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winter</a:t>
            </a:r>
            <a:endParaRPr sz="2267">
              <a:solidFill>
                <a:srgbClr val="FFFF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7" name="Google Shape;141;p16">
            <a:extLst>
              <a:ext uri="{FF2B5EF4-FFF2-40B4-BE49-F238E27FC236}">
                <a16:creationId xmlns:a16="http://schemas.microsoft.com/office/drawing/2014/main" id="{E86F6AAE-F3C3-6D7A-7EED-16492F09F42C}"/>
              </a:ext>
            </a:extLst>
          </p:cNvPr>
          <p:cNvSpPr/>
          <p:nvPr/>
        </p:nvSpPr>
        <p:spPr>
          <a:xfrm>
            <a:off x="3437345" y="2191881"/>
            <a:ext cx="5992405" cy="785433"/>
          </a:xfrm>
          <a:custGeom>
            <a:avLst/>
            <a:gdLst/>
            <a:ahLst/>
            <a:cxnLst/>
            <a:rect l="l" t="t" r="r" b="b"/>
            <a:pathLst>
              <a:path w="49603" h="23563" extrusionOk="0">
                <a:moveTo>
                  <a:pt x="1" y="0"/>
                </a:moveTo>
                <a:cubicBezTo>
                  <a:pt x="4621" y="1917"/>
                  <a:pt x="7871" y="6477"/>
                  <a:pt x="7871" y="11788"/>
                </a:cubicBezTo>
                <a:cubicBezTo>
                  <a:pt x="7871" y="17098"/>
                  <a:pt x="4621" y="21646"/>
                  <a:pt x="1" y="23563"/>
                </a:cubicBezTo>
                <a:lnTo>
                  <a:pt x="37827" y="23563"/>
                </a:lnTo>
                <a:cubicBezTo>
                  <a:pt x="44328" y="23563"/>
                  <a:pt x="49602" y="18288"/>
                  <a:pt x="49602" y="11788"/>
                </a:cubicBezTo>
                <a:cubicBezTo>
                  <a:pt x="49602" y="5275"/>
                  <a:pt x="44328" y="0"/>
                  <a:pt x="37827" y="0"/>
                </a:cubicBezTo>
                <a:close/>
              </a:path>
            </a:pathLst>
          </a:custGeom>
          <a:solidFill>
            <a:srgbClr val="FFE89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AU" sz="2267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Spring - summer</a:t>
            </a:r>
          </a:p>
        </p:txBody>
      </p:sp>
    </p:spTree>
    <p:extLst>
      <p:ext uri="{BB962C8B-B14F-4D97-AF65-F5344CB8AC3E}">
        <p14:creationId xmlns:p14="http://schemas.microsoft.com/office/powerpoint/2010/main" val="29912853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00F07CC2-97C7-7D7A-D559-83C37D7318A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41452045"/>
              </p:ext>
            </p:extLst>
          </p:nvPr>
        </p:nvGraphicFramePr>
        <p:xfrm>
          <a:off x="1073972" y="3030263"/>
          <a:ext cx="8786308" cy="33776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19CECAAC-F46D-A4A2-CEE2-AA1F2EBE3E7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12016553"/>
              </p:ext>
            </p:extLst>
          </p:nvPr>
        </p:nvGraphicFramePr>
        <p:xfrm>
          <a:off x="1073972" y="343449"/>
          <a:ext cx="8786308" cy="33776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468256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2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2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2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-4" categoryIdx="4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">
                                            <p:graphicEl>
                                              <a:chart seriesIdx="-4" categoryIdx="4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000"/>
                            </p:stCondLst>
                            <p:childTnLst>
                              <p:par>
                                <p:cTn id="44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-4" categoryIdx="4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000"/>
                            </p:stCondLst>
                            <p:childTnLst>
                              <p:par>
                                <p:cTn id="4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1" grpId="0">
        <p:bldAsOne/>
      </p:bldGraphic>
      <p:bldGraphic spid="2" grpId="0">
        <p:bldSub>
          <a:bldChart bld="category"/>
        </p:bldSub>
      </p:bldGraphic>
      <p:bldGraphic spid="2" grpId="1">
        <p:bldSub>
          <a:bldChart bld="category"/>
        </p:bldSub>
      </p:bldGraphic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DFF8BBB-3C85-68EE-4946-952DF3890D64}"/>
              </a:ext>
            </a:extLst>
          </p:cNvPr>
          <p:cNvSpPr/>
          <p:nvPr/>
        </p:nvSpPr>
        <p:spPr>
          <a:xfrm>
            <a:off x="0" y="-1"/>
            <a:ext cx="12192000" cy="1952171"/>
          </a:xfrm>
          <a:prstGeom prst="rect">
            <a:avLst/>
          </a:prstGeom>
          <a:solidFill>
            <a:srgbClr val="9AF7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7B9DB7B3-4C2A-79D3-3588-8C818226A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>
                <a:latin typeface="Impact"/>
                <a:cs typeface="Calibri Light"/>
              </a:rPr>
              <a:t>Step 6  - Non stationary demand curves </a:t>
            </a:r>
            <a:endParaRPr lang="en-AU">
              <a:latin typeface="Impact"/>
            </a:endParaRPr>
          </a:p>
        </p:txBody>
      </p:sp>
      <p:graphicFrame>
        <p:nvGraphicFramePr>
          <p:cNvPr id="5" name="Chart 1">
            <a:extLst>
              <a:ext uri="{FF2B5EF4-FFF2-40B4-BE49-F238E27FC236}">
                <a16:creationId xmlns:a16="http://schemas.microsoft.com/office/drawing/2014/main" id="{8287CE4A-86D7-9388-9DC3-1FF6A1401A4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45824152"/>
              </p:ext>
            </p:extLst>
          </p:nvPr>
        </p:nvGraphicFramePr>
        <p:xfrm>
          <a:off x="1702846" y="3217027"/>
          <a:ext cx="8786308" cy="33776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Google Shape;119;p16">
            <a:extLst>
              <a:ext uri="{FF2B5EF4-FFF2-40B4-BE49-F238E27FC236}">
                <a16:creationId xmlns:a16="http://schemas.microsoft.com/office/drawing/2014/main" id="{8C3014C1-A885-2623-9689-E9CC52ECEEEB}"/>
              </a:ext>
            </a:extLst>
          </p:cNvPr>
          <p:cNvSpPr/>
          <p:nvPr/>
        </p:nvSpPr>
        <p:spPr>
          <a:xfrm>
            <a:off x="1175161" y="2191882"/>
            <a:ext cx="3296825" cy="785433"/>
          </a:xfrm>
          <a:custGeom>
            <a:avLst/>
            <a:gdLst/>
            <a:ahLst/>
            <a:cxnLst/>
            <a:rect l="l" t="t" r="r" b="b"/>
            <a:pathLst>
              <a:path w="45375" h="23563" extrusionOk="0">
                <a:moveTo>
                  <a:pt x="0" y="0"/>
                </a:moveTo>
                <a:lnTo>
                  <a:pt x="0" y="23563"/>
                </a:lnTo>
                <a:lnTo>
                  <a:pt x="33599" y="23563"/>
                </a:lnTo>
                <a:cubicBezTo>
                  <a:pt x="40100" y="23563"/>
                  <a:pt x="45375" y="18288"/>
                  <a:pt x="45375" y="11788"/>
                </a:cubicBezTo>
                <a:cubicBezTo>
                  <a:pt x="45375" y="5275"/>
                  <a:pt x="40100" y="0"/>
                  <a:pt x="33599" y="0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267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winter</a:t>
            </a:r>
            <a:endParaRPr sz="2267">
              <a:solidFill>
                <a:srgbClr val="FFFF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7" name="Google Shape;141;p16">
            <a:extLst>
              <a:ext uri="{FF2B5EF4-FFF2-40B4-BE49-F238E27FC236}">
                <a16:creationId xmlns:a16="http://schemas.microsoft.com/office/drawing/2014/main" id="{E86F6AAE-F3C3-6D7A-7EED-16492F09F42C}"/>
              </a:ext>
            </a:extLst>
          </p:cNvPr>
          <p:cNvSpPr/>
          <p:nvPr/>
        </p:nvSpPr>
        <p:spPr>
          <a:xfrm>
            <a:off x="3437345" y="2191881"/>
            <a:ext cx="5992405" cy="785433"/>
          </a:xfrm>
          <a:custGeom>
            <a:avLst/>
            <a:gdLst/>
            <a:ahLst/>
            <a:cxnLst/>
            <a:rect l="l" t="t" r="r" b="b"/>
            <a:pathLst>
              <a:path w="49603" h="23563" extrusionOk="0">
                <a:moveTo>
                  <a:pt x="1" y="0"/>
                </a:moveTo>
                <a:cubicBezTo>
                  <a:pt x="4621" y="1917"/>
                  <a:pt x="7871" y="6477"/>
                  <a:pt x="7871" y="11788"/>
                </a:cubicBezTo>
                <a:cubicBezTo>
                  <a:pt x="7871" y="17098"/>
                  <a:pt x="4621" y="21646"/>
                  <a:pt x="1" y="23563"/>
                </a:cubicBezTo>
                <a:lnTo>
                  <a:pt x="37827" y="23563"/>
                </a:lnTo>
                <a:cubicBezTo>
                  <a:pt x="44328" y="23563"/>
                  <a:pt x="49602" y="18288"/>
                  <a:pt x="49602" y="11788"/>
                </a:cubicBezTo>
                <a:cubicBezTo>
                  <a:pt x="49602" y="5275"/>
                  <a:pt x="44328" y="0"/>
                  <a:pt x="37827" y="0"/>
                </a:cubicBezTo>
                <a:close/>
              </a:path>
            </a:pathLst>
          </a:custGeom>
          <a:solidFill>
            <a:srgbClr val="FFE89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AU" sz="2267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Spring - summer</a:t>
            </a:r>
          </a:p>
        </p:txBody>
      </p:sp>
      <p:sp>
        <p:nvSpPr>
          <p:cNvPr id="3" name="Google Shape;158;p16">
            <a:extLst>
              <a:ext uri="{FF2B5EF4-FFF2-40B4-BE49-F238E27FC236}">
                <a16:creationId xmlns:a16="http://schemas.microsoft.com/office/drawing/2014/main" id="{670B8760-9DCF-3079-B277-F33B2FF3B0BF}"/>
              </a:ext>
            </a:extLst>
          </p:cNvPr>
          <p:cNvSpPr/>
          <p:nvPr/>
        </p:nvSpPr>
        <p:spPr>
          <a:xfrm>
            <a:off x="8272462" y="2191881"/>
            <a:ext cx="2322134" cy="785433"/>
          </a:xfrm>
          <a:custGeom>
            <a:avLst/>
            <a:gdLst/>
            <a:ahLst/>
            <a:cxnLst/>
            <a:rect l="l" t="t" r="r" b="b"/>
            <a:pathLst>
              <a:path w="49614" h="23563" extrusionOk="0">
                <a:moveTo>
                  <a:pt x="1" y="0"/>
                </a:moveTo>
                <a:cubicBezTo>
                  <a:pt x="4620" y="1917"/>
                  <a:pt x="7871" y="6477"/>
                  <a:pt x="7871" y="11788"/>
                </a:cubicBezTo>
                <a:cubicBezTo>
                  <a:pt x="7871" y="17098"/>
                  <a:pt x="4620" y="21646"/>
                  <a:pt x="1" y="23563"/>
                </a:cubicBezTo>
                <a:lnTo>
                  <a:pt x="37827" y="23563"/>
                </a:lnTo>
                <a:cubicBezTo>
                  <a:pt x="44340" y="23563"/>
                  <a:pt x="49614" y="18288"/>
                  <a:pt x="49614" y="11788"/>
                </a:cubicBezTo>
                <a:cubicBezTo>
                  <a:pt x="49614" y="5275"/>
                  <a:pt x="44340" y="0"/>
                  <a:pt x="37827" y="0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267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fall</a:t>
            </a:r>
            <a:endParaRPr sz="2267">
              <a:solidFill>
                <a:srgbClr val="FFFF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223039404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5731E3B-2167-D639-A76F-54351D0B56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504" y="313900"/>
            <a:ext cx="11664562" cy="6407999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3FF6CDCC-B643-CCDD-7E77-31347EB11919}"/>
              </a:ext>
            </a:extLst>
          </p:cNvPr>
          <p:cNvSpPr txBox="1"/>
          <p:nvPr/>
        </p:nvSpPr>
        <p:spPr>
          <a:xfrm>
            <a:off x="7872412" y="92192"/>
            <a:ext cx="43195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800" b="0" i="1">
                <a:effectLst/>
                <a:latin typeface="NimbusRomNo9L"/>
              </a:rPr>
              <a:t>*</a:t>
            </a:r>
            <a:r>
              <a:rPr lang="it-IT" sz="1800" b="0" i="1" err="1">
                <a:effectLst/>
                <a:latin typeface="NimbusRomNo9L"/>
              </a:rPr>
              <a:t>Fang</a:t>
            </a:r>
            <a:r>
              <a:rPr lang="it-IT" sz="1800" b="0" i="1">
                <a:effectLst/>
                <a:latin typeface="NimbusRomNo9L"/>
              </a:rPr>
              <a:t> </a:t>
            </a:r>
            <a:r>
              <a:rPr lang="it-IT" sz="1800" b="0" i="1" err="1">
                <a:effectLst/>
                <a:latin typeface="NimbusRomNo9L"/>
              </a:rPr>
              <a:t>Liu</a:t>
            </a:r>
            <a:r>
              <a:rPr lang="it-IT" sz="1800" b="0" i="1">
                <a:effectLst/>
                <a:latin typeface="NimbusRomNo9L"/>
              </a:rPr>
              <a:t> </a:t>
            </a:r>
            <a:r>
              <a:rPr lang="it-IT" sz="1800" i="1">
                <a:effectLst/>
                <a:latin typeface="NimbusRomNo9L"/>
              </a:rPr>
              <a:t>and </a:t>
            </a:r>
            <a:r>
              <a:rPr lang="it-IT" sz="1800" b="0" i="1" err="1">
                <a:effectLst/>
                <a:latin typeface="NimbusRomNo9L"/>
              </a:rPr>
              <a:t>Joohyun</a:t>
            </a:r>
            <a:r>
              <a:rPr lang="it-IT" sz="1800" b="0" i="1">
                <a:effectLst/>
                <a:latin typeface="NimbusRomNo9L"/>
              </a:rPr>
              <a:t> Lee </a:t>
            </a:r>
            <a:r>
              <a:rPr lang="it-IT" sz="1800" i="1">
                <a:effectLst/>
                <a:latin typeface="NimbusRomNo9L"/>
              </a:rPr>
              <a:t>and </a:t>
            </a:r>
            <a:r>
              <a:rPr lang="it-IT" sz="1800" b="0" i="1" err="1">
                <a:effectLst/>
                <a:latin typeface="NimbusRomNo9L"/>
              </a:rPr>
              <a:t>Ness</a:t>
            </a:r>
            <a:r>
              <a:rPr lang="it-IT" sz="1800" b="0" i="1">
                <a:effectLst/>
                <a:latin typeface="NimbusRomNo9L"/>
              </a:rPr>
              <a:t> </a:t>
            </a:r>
            <a:r>
              <a:rPr lang="it-IT" sz="1800" b="0" i="1" err="1">
                <a:effectLst/>
                <a:latin typeface="NimbusRomNo9L"/>
              </a:rPr>
              <a:t>Shroff</a:t>
            </a:r>
            <a:r>
              <a:rPr lang="it-IT" sz="1800" b="0" i="1">
                <a:effectLst/>
                <a:latin typeface="NimbusRomNo9L"/>
              </a:rPr>
              <a:t> </a:t>
            </a:r>
            <a:endParaRPr lang="it-IT" i="1"/>
          </a:p>
        </p:txBody>
      </p:sp>
    </p:spTree>
    <p:extLst>
      <p:ext uri="{BB962C8B-B14F-4D97-AF65-F5344CB8AC3E}">
        <p14:creationId xmlns:p14="http://schemas.microsoft.com/office/powerpoint/2010/main" val="75109872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D49A8989-78AD-4DAF-8180-A5117BCAA8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73250"/>
            <a:ext cx="2551113" cy="1943100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F3FF9B37-2BC7-608A-5655-B3B1D9896C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173538"/>
            <a:ext cx="2597150" cy="1943100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A0FADD3D-455F-5EED-9C65-B5E11D8897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98988" y="1873250"/>
            <a:ext cx="2552700" cy="1943100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E7C0EB93-732F-C0D9-20EF-A4854D59A0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38334" y="4173538"/>
            <a:ext cx="2597150" cy="1943100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6D5736F1-8E6B-3B87-D266-FB54EEE41F6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61363" y="1873250"/>
            <a:ext cx="2543272" cy="193884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423EA718-C029-8DD9-926A-2F94A724ED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805"/>
            <a:ext cx="10515600" cy="150588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latin typeface="Impact"/>
              </a:rPr>
              <a:t>CUSUM ALGORITHM – threshold definition</a:t>
            </a:r>
            <a:endParaRPr lang="en-US" kern="1200">
              <a:solidFill>
                <a:schemeClr val="tx1"/>
              </a:solidFill>
              <a:latin typeface="Impact" panose="020B080603090205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A7108F-EB17-FDBF-F961-14A328A12F3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00090" y="3994652"/>
            <a:ext cx="2424256" cy="2518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02092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4">
            <a:extLst>
              <a:ext uri="{FF2B5EF4-FFF2-40B4-BE49-F238E27FC236}">
                <a16:creationId xmlns:a16="http://schemas.microsoft.com/office/drawing/2014/main" id="{AA639241-C388-A1A3-C65B-C29E7AD230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4649" y="170997"/>
            <a:ext cx="9807901" cy="6601051"/>
          </a:xfrm>
        </p:spPr>
      </p:pic>
    </p:spTree>
    <p:extLst>
      <p:ext uri="{BB962C8B-B14F-4D97-AF65-F5344CB8AC3E}">
        <p14:creationId xmlns:p14="http://schemas.microsoft.com/office/powerpoint/2010/main" val="109303594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F4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4DB4172-B43F-E5A3-90B2-B3EB338C3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RESULTS STEP 6 – Static [100 users]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55DC7DF-D0D3-1E6F-89ED-3F322C77B0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55000" lnSpcReduction="20000"/>
          </a:bodyPr>
          <a:lstStyle/>
          <a:p>
            <a:pPr marL="0" indent="0">
              <a:buNone/>
            </a:pPr>
            <a:r>
              <a:rPr lang="en-US"/>
              <a:t>Total expected reward over 365 days and its standard deviation considering 20 experiments</a:t>
            </a:r>
          </a:p>
          <a:p>
            <a:pPr marL="0" indent="0">
              <a:buNone/>
            </a:pPr>
            <a:r>
              <a:rPr lang="en-US"/>
              <a:t>SW-UCB 40007 138</a:t>
            </a:r>
          </a:p>
          <a:p>
            <a:pPr marL="0" indent="0">
              <a:buNone/>
            </a:pPr>
            <a:r>
              <a:rPr lang="en-US"/>
              <a:t>CUSUM-UCB 42197 81</a:t>
            </a:r>
          </a:p>
          <a:p>
            <a:pPr marL="0" indent="0">
              <a:buNone/>
            </a:pPr>
            <a:r>
              <a:rPr lang="en-US"/>
              <a:t>-----------------------------------------------</a:t>
            </a:r>
            <a:endParaRPr lang="en-US">
              <a:cs typeface="Calibri"/>
            </a:endParaRPr>
          </a:p>
          <a:p>
            <a:pPr marL="0" indent="0">
              <a:buNone/>
            </a:pPr>
            <a:r>
              <a:rPr lang="en-US"/>
              <a:t>Total expected regret over 365 days and its standard deviation considering 20 experiments</a:t>
            </a:r>
            <a:endParaRPr lang="en-US">
              <a:cs typeface="Calibri"/>
            </a:endParaRPr>
          </a:p>
          <a:p>
            <a:pPr marL="0" indent="0">
              <a:buNone/>
            </a:pPr>
            <a:r>
              <a:rPr lang="en-US"/>
              <a:t>SW-UCB 3300 </a:t>
            </a:r>
            <a:endParaRPr lang="en-US">
              <a:cs typeface="Calibri"/>
            </a:endParaRPr>
          </a:p>
          <a:p>
            <a:pPr marL="0" indent="0">
              <a:buNone/>
            </a:pPr>
            <a:r>
              <a:rPr lang="en-US"/>
              <a:t>CUSUM-UCB 1109</a:t>
            </a:r>
          </a:p>
          <a:p>
            <a:pPr marL="0" indent="0">
              <a:buNone/>
            </a:pPr>
            <a:r>
              <a:rPr lang="en-US"/>
              <a:t>-----------------------------------------------</a:t>
            </a:r>
            <a:endParaRPr lang="en-US">
              <a:cs typeface="Calibri"/>
            </a:endParaRPr>
          </a:p>
          <a:p>
            <a:pPr marL="0" indent="0">
              <a:buNone/>
            </a:pPr>
            <a:r>
              <a:rPr lang="en-US"/>
              <a:t>Average expected reward per round over 365 days and its standard deviation between the rounds considering 20 experiments</a:t>
            </a:r>
            <a:endParaRPr lang="en-US">
              <a:cs typeface="Calibri"/>
            </a:endParaRPr>
          </a:p>
          <a:p>
            <a:pPr marL="0" indent="0">
              <a:buNone/>
            </a:pPr>
            <a:r>
              <a:rPr lang="en-US"/>
              <a:t>SW-UCB 110</a:t>
            </a:r>
          </a:p>
          <a:p>
            <a:pPr marL="0" indent="0">
              <a:buNone/>
            </a:pPr>
            <a:r>
              <a:rPr lang="en-US"/>
              <a:t>CUSUM-UCB 115</a:t>
            </a:r>
          </a:p>
          <a:p>
            <a:pPr marL="0" indent="0">
              <a:buNone/>
            </a:pPr>
            <a:r>
              <a:rPr lang="en-US"/>
              <a:t>-----------------------------------------------</a:t>
            </a:r>
            <a:endParaRPr lang="en-US">
              <a:cs typeface="Calibri"/>
            </a:endParaRPr>
          </a:p>
          <a:p>
            <a:pPr marL="0" indent="0">
              <a:buNone/>
            </a:pPr>
            <a:r>
              <a:rPr lang="en-US"/>
              <a:t>Average expected regret per round over 365 days and its standard deviation between the rounds considering 20 experiments</a:t>
            </a:r>
            <a:endParaRPr lang="en-US">
              <a:cs typeface="Calibri"/>
            </a:endParaRPr>
          </a:p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SW-UCB</a:t>
            </a:r>
            <a:r>
              <a:rPr lang="en-US"/>
              <a:t> 9.04</a:t>
            </a:r>
          </a:p>
          <a:p>
            <a:pPr marL="0" indent="0">
              <a:buNone/>
            </a:pPr>
            <a:r>
              <a:rPr lang="en-US"/>
              <a:t>UCB CUSUM-UCB 3.04 </a:t>
            </a: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4990697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F4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B8C5C4D-4E25-0956-78EC-3E2569F75B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Dynamic [100 users]</a:t>
            </a:r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B7459D53-C8F1-9D8A-83E7-A0A5DE847C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/>
              <a:t>Total expected reward over 365 days and its standard deviation considering 10 experiments</a:t>
            </a:r>
          </a:p>
          <a:p>
            <a:pPr marL="0" indent="0">
              <a:buNone/>
            </a:pPr>
            <a:r>
              <a:rPr lang="en-US"/>
              <a:t>SW-UCB 40018 156</a:t>
            </a:r>
          </a:p>
          <a:p>
            <a:pPr marL="0" indent="0">
              <a:buNone/>
            </a:pPr>
            <a:r>
              <a:rPr lang="en-US"/>
              <a:t>CUSUM-UCB 40800 806</a:t>
            </a:r>
          </a:p>
          <a:p>
            <a:pPr marL="0" indent="0">
              <a:buNone/>
            </a:pPr>
            <a:r>
              <a:rPr lang="en-US"/>
              <a:t> -----------------------------------------------</a:t>
            </a:r>
          </a:p>
          <a:p>
            <a:pPr marL="0" indent="0">
              <a:buNone/>
            </a:pPr>
            <a:r>
              <a:rPr lang="en-US"/>
              <a:t>Total expected regret over 365 days and its standard deviation considering 10 experiments</a:t>
            </a:r>
          </a:p>
          <a:p>
            <a:pPr marL="0" indent="0">
              <a:buNone/>
            </a:pPr>
            <a:r>
              <a:rPr lang="en-US"/>
              <a:t>SW-UCB 3810</a:t>
            </a:r>
          </a:p>
          <a:p>
            <a:pPr marL="0" indent="0">
              <a:buNone/>
            </a:pPr>
            <a:r>
              <a:rPr lang="en-US"/>
              <a:t>CUSUM-UCB 3045</a:t>
            </a:r>
          </a:p>
          <a:p>
            <a:pPr marL="0" indent="0">
              <a:buNone/>
            </a:pPr>
            <a:r>
              <a:rPr lang="en-US"/>
              <a:t>-----------------------------------------------</a:t>
            </a:r>
          </a:p>
          <a:p>
            <a:pPr marL="0" indent="0">
              <a:buNone/>
            </a:pPr>
            <a:r>
              <a:rPr lang="en-US"/>
              <a:t>Average expected reward per round over 365 days and its standard deviation between the rounds considering 10 experiments</a:t>
            </a:r>
          </a:p>
          <a:p>
            <a:pPr marL="0" indent="0">
              <a:buNone/>
            </a:pPr>
            <a:r>
              <a:rPr lang="en-US"/>
              <a:t>SW-UCB 110</a:t>
            </a:r>
          </a:p>
          <a:p>
            <a:pPr marL="0" indent="0">
              <a:buNone/>
            </a:pPr>
            <a:r>
              <a:rPr lang="en-US"/>
              <a:t>CUSUM-UCB 112</a:t>
            </a:r>
          </a:p>
          <a:p>
            <a:pPr marL="0" indent="0">
              <a:buNone/>
            </a:pPr>
            <a:r>
              <a:rPr lang="en-US"/>
              <a:t>-----------------------------------------------</a:t>
            </a:r>
          </a:p>
          <a:p>
            <a:pPr marL="0" indent="0">
              <a:buNone/>
            </a:pPr>
            <a:r>
              <a:rPr lang="en-US"/>
              <a:t>Average expected regret per round over 365 days and its standard deviation between the rounds considering 10 experiments</a:t>
            </a:r>
          </a:p>
          <a:p>
            <a:pPr marL="0" indent="0">
              <a:buNone/>
            </a:pPr>
            <a:r>
              <a:rPr lang="en-US"/>
              <a:t>SW-UCB 10.90 </a:t>
            </a:r>
          </a:p>
          <a:p>
            <a:pPr marL="0" indent="0">
              <a:buNone/>
            </a:pPr>
            <a:r>
              <a:rPr lang="en-US"/>
              <a:t>CUSUM-UCB 8.61</a:t>
            </a:r>
          </a:p>
        </p:txBody>
      </p:sp>
    </p:spTree>
    <p:extLst>
      <p:ext uri="{BB962C8B-B14F-4D97-AF65-F5344CB8AC3E}">
        <p14:creationId xmlns:p14="http://schemas.microsoft.com/office/powerpoint/2010/main" val="177709579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06A935C-3BD6-1C82-A511-C6F56BAFAACF}"/>
              </a:ext>
            </a:extLst>
          </p:cNvPr>
          <p:cNvSpPr/>
          <p:nvPr/>
        </p:nvSpPr>
        <p:spPr>
          <a:xfrm>
            <a:off x="0" y="-1"/>
            <a:ext cx="12192000" cy="1952171"/>
          </a:xfrm>
          <a:prstGeom prst="rect">
            <a:avLst/>
          </a:prstGeom>
          <a:solidFill>
            <a:srgbClr val="9AF7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E3AFE63C-263F-14EE-F6F8-53B113BD7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Impact"/>
                <a:cs typeface="Calibri Light"/>
              </a:rPr>
              <a:t>Step 7 – Context generation</a:t>
            </a:r>
            <a:endParaRPr lang="en-US">
              <a:latin typeface="Impact"/>
            </a:endParaRP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9A7D5DB-7898-89F9-6163-77E0697AFB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17296"/>
            <a:ext cx="9706897" cy="4351338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We assume that we can record all the features on the website and that we can set a different price for each user’s class [position-based prices and discounts for the premium members)</a:t>
            </a:r>
          </a:p>
          <a:p>
            <a:endParaRPr lang="en-US"/>
          </a:p>
          <a:p>
            <a:pPr marL="0" indent="0">
              <a:buNone/>
            </a:pPr>
            <a:r>
              <a:rPr lang="en-US"/>
              <a:t>New E-commerce structure: we consider each context separately</a:t>
            </a:r>
          </a:p>
          <a:p>
            <a:endParaRPr lang="en-US"/>
          </a:p>
          <a:p>
            <a:pPr marL="0" indent="0">
              <a:buNone/>
            </a:pPr>
            <a:r>
              <a:rPr lang="en-US"/>
              <a:t>Every 14 days, we test if splitting a feature is worth it or not through the condition:</a:t>
            </a:r>
          </a:p>
          <a:p>
            <a:pPr marL="0" indent="0">
              <a:buNone/>
            </a:pP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4039130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06A935C-3BD6-1C82-A511-C6F56BAFAACF}"/>
              </a:ext>
            </a:extLst>
          </p:cNvPr>
          <p:cNvSpPr/>
          <p:nvPr/>
        </p:nvSpPr>
        <p:spPr>
          <a:xfrm>
            <a:off x="0" y="-1"/>
            <a:ext cx="12192000" cy="1952171"/>
          </a:xfrm>
          <a:prstGeom prst="rect">
            <a:avLst/>
          </a:prstGeom>
          <a:solidFill>
            <a:srgbClr val="9AF7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E3AFE63C-263F-14EE-F6F8-53B113BD7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Impact"/>
                <a:cs typeface="Calibri Light"/>
              </a:rPr>
              <a:t>Step 7 – Context generation</a:t>
            </a:r>
            <a:endParaRPr lang="en-US">
              <a:latin typeface="Impac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489CF1-3F9B-6A01-EE1A-C8345891F5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324" y="2213124"/>
            <a:ext cx="8745071" cy="4384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00852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70224-EC2E-5FE5-DA89-1B3D0567C9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6990"/>
            <a:ext cx="10515600" cy="1325563"/>
          </a:xfrm>
        </p:spPr>
        <p:txBody>
          <a:bodyPr/>
          <a:lstStyle/>
          <a:p>
            <a:r>
              <a:rPr lang="en-AU" b="1">
                <a:latin typeface="Impact" panose="020B0806030902050204" pitchFamily="34" charset="0"/>
              </a:rPr>
              <a:t>Split Condition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0BFC7BB-6CBE-E247-EAE4-E75ADD79B5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836" t="42597" r="41646" b="42943"/>
          <a:stretch/>
        </p:blipFill>
        <p:spPr>
          <a:xfrm>
            <a:off x="1500057" y="3903283"/>
            <a:ext cx="2997200" cy="113232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1CB4F87-2BB2-E6CA-F391-A3046B93DB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703" y="2964228"/>
            <a:ext cx="3760193" cy="363380"/>
          </a:xfrm>
          <a:prstGeom prst="rect">
            <a:avLst/>
          </a:prstGeom>
        </p:spPr>
      </p:pic>
      <p:sp>
        <p:nvSpPr>
          <p:cNvPr id="8" name="Segnaposto contenuto 7">
            <a:extLst>
              <a:ext uri="{FF2B5EF4-FFF2-40B4-BE49-F238E27FC236}">
                <a16:creationId xmlns:a16="http://schemas.microsoft.com/office/drawing/2014/main" id="{058A5348-2E40-7DCE-002C-E6ED6CC72A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23875"/>
          </a:xfrm>
        </p:spPr>
        <p:txBody>
          <a:bodyPr/>
          <a:lstStyle/>
          <a:p>
            <a:r>
              <a:rPr lang="en-US"/>
              <a:t>Based on</a:t>
            </a:r>
          </a:p>
        </p:txBody>
      </p:sp>
      <p:pic>
        <p:nvPicPr>
          <p:cNvPr id="6" name="Immagine 8">
            <a:extLst>
              <a:ext uri="{FF2B5EF4-FFF2-40B4-BE49-F238E27FC236}">
                <a16:creationId xmlns:a16="http://schemas.microsoft.com/office/drawing/2014/main" id="{549A6CE1-3A79-5EC4-E986-8C98B2DC07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1150" y="1660313"/>
            <a:ext cx="5293783" cy="4929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98184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19F8E81-7946-7075-EF0A-B291E63DAC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GB" b="1">
                <a:effectLst/>
              </a:rPr>
              <a:t>Simulation of the context generation for TS ​</a:t>
            </a:r>
            <a:endParaRPr lang="en-US" b="1"/>
          </a:p>
        </p:txBody>
      </p:sp>
      <p:graphicFrame>
        <p:nvGraphicFramePr>
          <p:cNvPr id="4" name="Diagramma 3">
            <a:extLst>
              <a:ext uri="{FF2B5EF4-FFF2-40B4-BE49-F238E27FC236}">
                <a16:creationId xmlns:a16="http://schemas.microsoft.com/office/drawing/2014/main" id="{3C2E60F9-48F1-71C4-634E-E3355070AA7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8696119"/>
              </p:ext>
            </p:extLst>
          </p:nvPr>
        </p:nvGraphicFramePr>
        <p:xfrm>
          <a:off x="2470296" y="1346077"/>
          <a:ext cx="5844693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37C8DD4C-1EC3-D4F6-9F9F-33BCC6F7C09C}"/>
                  </a:ext>
                </a:extLst>
              </p:cNvPr>
              <p:cNvSpPr txBox="1"/>
              <p:nvPr/>
            </p:nvSpPr>
            <p:spPr>
              <a:xfrm>
                <a:off x="1764417" y="1795934"/>
                <a:ext cx="610125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sz="2800">
                              <a:latin typeface="Cambria Math" panose="02040503050406030204" pitchFamily="18" charset="0"/>
                            </a:rPr>
                            <m:t>μ</m:t>
                          </m:r>
                        </m:e>
                        <m:sub>
                          <m:r>
                            <a:rPr lang="fr-FR" sz="28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fr-FR" sz="2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sz="2800" b="0" i="1" smtClean="0">
                          <a:latin typeface="Cambria Math" panose="02040503050406030204" pitchFamily="18" charset="0"/>
                        </a:rPr>
                        <m:t>1186</m:t>
                      </m:r>
                    </m:oMath>
                  </m:oMathPara>
                </a14:m>
                <a:endParaRPr lang="it-IT" sz="2800"/>
              </a:p>
            </p:txBody>
          </p:sp>
        </mc:Choice>
        <mc:Fallback xmlns="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37C8DD4C-1EC3-D4F6-9F9F-33BCC6F7C0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4417" y="1795934"/>
                <a:ext cx="6101254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A93140DB-1006-5725-C24B-965A1D2976C3}"/>
                  </a:ext>
                </a:extLst>
              </p:cNvPr>
              <p:cNvSpPr txBox="1"/>
              <p:nvPr/>
            </p:nvSpPr>
            <p:spPr>
              <a:xfrm>
                <a:off x="1166641" y="5877174"/>
                <a:ext cx="728366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28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i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i="0">
                              <a:latin typeface="Cambria Math" panose="02040503050406030204" pitchFamily="18" charset="0"/>
                            </a:rPr>
                            <m:t>μ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28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280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i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i="0">
                              <a:latin typeface="Cambria Math" panose="02040503050406030204" pitchFamily="18" charset="0"/>
                            </a:rPr>
                            <m:t>μ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280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0" smtClean="0">
                          <a:latin typeface="Cambria Math" panose="02040503050406030204" pitchFamily="18" charset="0"/>
                        </a:rPr>
                        <m:t>1928</m:t>
                      </m:r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A93140DB-1006-5725-C24B-965A1D2976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6641" y="5877174"/>
                <a:ext cx="7283669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90C551DE-24A5-3F04-26B1-DFB3D951F490}"/>
              </a:ext>
            </a:extLst>
          </p:cNvPr>
          <p:cNvSpPr txBox="1"/>
          <p:nvPr/>
        </p:nvSpPr>
        <p:spPr>
          <a:xfrm>
            <a:off x="7909391" y="5910090"/>
            <a:ext cx="375744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>
                <a:effectLst/>
              </a:rPr>
              <a:t> SPLIT F1 MAKES SENSE ​</a:t>
            </a:r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9804783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0F7B23B-E6F0-0B3F-A0F6-B4C0829BC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Impact" panose="020B0806030902050204" pitchFamily="34" charset="0"/>
              </a:rPr>
              <a:t>User Distribution*</a:t>
            </a:r>
          </a:p>
        </p:txBody>
      </p:sp>
      <p:graphicFrame>
        <p:nvGraphicFramePr>
          <p:cNvPr id="6" name="Segnaposto contenuto 5">
            <a:extLst>
              <a:ext uri="{FF2B5EF4-FFF2-40B4-BE49-F238E27FC236}">
                <a16:creationId xmlns:a16="http://schemas.microsoft.com/office/drawing/2014/main" id="{089D2105-FFFB-7AF3-29F2-7AE6B46D217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47084971"/>
              </p:ext>
            </p:extLst>
          </p:nvPr>
        </p:nvGraphicFramePr>
        <p:xfrm>
          <a:off x="838200" y="1595438"/>
          <a:ext cx="10515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CasellaDiTesto 6">
            <a:extLst>
              <a:ext uri="{FF2B5EF4-FFF2-40B4-BE49-F238E27FC236}">
                <a16:creationId xmlns:a16="http://schemas.microsoft.com/office/drawing/2014/main" id="{E9916961-F804-9397-2CDE-BF492A4146FF}"/>
              </a:ext>
            </a:extLst>
          </p:cNvPr>
          <p:cNvSpPr txBox="1"/>
          <p:nvPr/>
        </p:nvSpPr>
        <p:spPr>
          <a:xfrm>
            <a:off x="685800" y="6311900"/>
            <a:ext cx="1066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*based on previous year’s data</a:t>
            </a:r>
          </a:p>
        </p:txBody>
      </p:sp>
    </p:spTree>
    <p:extLst>
      <p:ext uri="{BB962C8B-B14F-4D97-AF65-F5344CB8AC3E}">
        <p14:creationId xmlns:p14="http://schemas.microsoft.com/office/powerpoint/2010/main" val="355802661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19F8E81-7946-7075-EF0A-B291E63DAC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GB" b="1">
                <a:effectLst/>
              </a:rPr>
              <a:t>Simulation of the context generation for TS ​</a:t>
            </a:r>
            <a:endParaRPr lang="en-US" b="1"/>
          </a:p>
        </p:txBody>
      </p:sp>
      <p:graphicFrame>
        <p:nvGraphicFramePr>
          <p:cNvPr id="4" name="Diagramma 3">
            <a:extLst>
              <a:ext uri="{FF2B5EF4-FFF2-40B4-BE49-F238E27FC236}">
                <a16:creationId xmlns:a16="http://schemas.microsoft.com/office/drawing/2014/main" id="{3C2E60F9-48F1-71C4-634E-E3355070AA7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38728064"/>
              </p:ext>
            </p:extLst>
          </p:nvPr>
        </p:nvGraphicFramePr>
        <p:xfrm>
          <a:off x="2470296" y="1346077"/>
          <a:ext cx="5844693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37C8DD4C-1EC3-D4F6-9F9F-33BCC6F7C09C}"/>
                  </a:ext>
                </a:extLst>
              </p:cNvPr>
              <p:cNvSpPr txBox="1"/>
              <p:nvPr/>
            </p:nvSpPr>
            <p:spPr>
              <a:xfrm>
                <a:off x="2334975" y="1795934"/>
                <a:ext cx="553069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sz="2800">
                              <a:latin typeface="Cambria Math" panose="02040503050406030204" pitchFamily="18" charset="0"/>
                            </a:rPr>
                            <m:t>μ</m:t>
                          </m:r>
                        </m:e>
                        <m:sub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fr-FR" sz="2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sz="2800" b="0" i="1" smtClean="0">
                          <a:latin typeface="Cambria Math" panose="02040503050406030204" pitchFamily="18" charset="0"/>
                        </a:rPr>
                        <m:t>1928</m:t>
                      </m:r>
                    </m:oMath>
                  </m:oMathPara>
                </a14:m>
                <a:endParaRPr lang="it-IT" sz="2800"/>
              </a:p>
            </p:txBody>
          </p:sp>
        </mc:Choice>
        <mc:Fallback xmlns="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37C8DD4C-1EC3-D4F6-9F9F-33BCC6F7C0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4975" y="1795934"/>
                <a:ext cx="5530696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A93140DB-1006-5725-C24B-965A1D2976C3}"/>
                  </a:ext>
                </a:extLst>
              </p:cNvPr>
              <p:cNvSpPr txBox="1"/>
              <p:nvPr/>
            </p:nvSpPr>
            <p:spPr>
              <a:xfrm>
                <a:off x="1166641" y="5877174"/>
                <a:ext cx="728366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28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i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i="0">
                              <a:latin typeface="Cambria Math" panose="02040503050406030204" pitchFamily="18" charset="0"/>
                            </a:rPr>
                            <m:t>μ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28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280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i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i="0">
                              <a:latin typeface="Cambria Math" panose="02040503050406030204" pitchFamily="18" charset="0"/>
                            </a:rPr>
                            <m:t>μ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280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sz="2800" b="0" i="0" smtClean="0">
                          <a:latin typeface="Cambria Math" panose="02040503050406030204" pitchFamily="18" charset="0"/>
                        </a:rPr>
                        <m:t>1903</m:t>
                      </m:r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A93140DB-1006-5725-C24B-965A1D2976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6641" y="5877174"/>
                <a:ext cx="7283669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90C551DE-24A5-3F04-26B1-DFB3D951F490}"/>
              </a:ext>
            </a:extLst>
          </p:cNvPr>
          <p:cNvSpPr txBox="1"/>
          <p:nvPr/>
        </p:nvSpPr>
        <p:spPr>
          <a:xfrm>
            <a:off x="7455479" y="5661730"/>
            <a:ext cx="4326329" cy="95410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GB" sz="2800"/>
              <a:t> </a:t>
            </a:r>
            <a:r>
              <a:rPr lang="en-GB" sz="2800">
                <a:effectLst/>
              </a:rPr>
              <a:t>SPLIT F2 DOES NOT </a:t>
            </a:r>
            <a:r>
              <a:rPr lang="en-GB" sz="2800"/>
              <a:t>MAKE</a:t>
            </a:r>
            <a:r>
              <a:rPr lang="en-GB" sz="2800">
                <a:effectLst/>
              </a:rPr>
              <a:t> SENSE ​</a:t>
            </a:r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367385069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19F8E81-7946-7075-EF0A-B291E63DAC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GB" b="1">
                <a:effectLst/>
              </a:rPr>
              <a:t>Simulation of the context generation for TS ​</a:t>
            </a:r>
            <a:endParaRPr lang="en-US" b="1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DF6CB32-C7C6-BEC1-20F2-D8D692CF44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05136"/>
            <a:ext cx="10515600" cy="56115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1500">
                <a:effectLst/>
              </a:rPr>
              <a:t>Period 0​</a:t>
            </a:r>
            <a:br>
              <a:rPr lang="en-GB" sz="1500">
                <a:effectLst/>
              </a:rPr>
            </a:br>
            <a:r>
              <a:rPr lang="en-GB" sz="1500">
                <a:effectLst/>
              </a:rPr>
              <a:t>mu_c0_ts= [[1185.7462826575595, 0], [0, 0]]​</a:t>
            </a:r>
            <a:br>
              <a:rPr lang="en-GB" sz="1500">
                <a:effectLst/>
              </a:rPr>
            </a:br>
            <a:br>
              <a:rPr lang="en-GB" sz="1500">
                <a:effectLst/>
              </a:rPr>
            </a:br>
            <a:r>
              <a:rPr lang="en-GB" sz="1500">
                <a:effectLst/>
              </a:rPr>
              <a:t>period 1​</a:t>
            </a:r>
            <a:br>
              <a:rPr lang="en-GB" sz="1500">
                <a:effectLst/>
              </a:rPr>
            </a:br>
            <a:r>
              <a:rPr lang="en-GB" sz="1500">
                <a:effectLst/>
              </a:rPr>
              <a:t>mu_c0_ts= [[1185.7462826575595, 0], [1928.443288310946, 0]]​</a:t>
            </a:r>
            <a:br>
              <a:rPr lang="en-GB" sz="1500">
                <a:effectLst/>
              </a:rPr>
            </a:br>
            <a:r>
              <a:rPr lang="en-GB" sz="1500">
                <a:effectLst/>
              </a:rPr>
              <a:t>p_c1*mu_c1 + p_c2*mu_c2= 1928.443288310946​</a:t>
            </a:r>
            <a:br>
              <a:rPr lang="en-GB" sz="1500">
                <a:effectLst/>
              </a:rPr>
            </a:br>
            <a:r>
              <a:rPr lang="en-GB" sz="1500">
                <a:effectLst/>
              </a:rPr>
              <a:t>--- SPLIT F1 MAKES SENSE ---​</a:t>
            </a:r>
            <a:br>
              <a:rPr lang="en-GB" sz="1500">
                <a:effectLst/>
              </a:rPr>
            </a:br>
            <a:br>
              <a:rPr lang="en-GB" sz="1500">
                <a:effectLst/>
              </a:rPr>
            </a:br>
            <a:r>
              <a:rPr lang="en-GB" sz="1500">
                <a:effectLst/>
              </a:rPr>
              <a:t>period 2​</a:t>
            </a:r>
            <a:br>
              <a:rPr lang="en-GB" sz="1500">
                <a:effectLst/>
              </a:rPr>
            </a:br>
            <a:r>
              <a:rPr lang="en-GB" sz="1500">
                <a:effectLst/>
              </a:rPr>
              <a:t>mu_c0_ts= [[1185.7462826575595, 0], [1928.443288310946, 1903.8843444854774]]​</a:t>
            </a:r>
            <a:br>
              <a:rPr lang="en-GB" sz="1500">
                <a:effectLst/>
              </a:rPr>
            </a:br>
            <a:r>
              <a:rPr lang="en-GB" sz="1500">
                <a:effectLst/>
              </a:rPr>
              <a:t>p_c1*mu_c1 + p_c2*mu_c2= 1903.8843444854774​</a:t>
            </a:r>
            <a:br>
              <a:rPr lang="en-GB" sz="1500">
                <a:effectLst/>
              </a:rPr>
            </a:br>
            <a:r>
              <a:rPr lang="en-GB" sz="1500">
                <a:effectLst/>
              </a:rPr>
              <a:t>--- SPLIT F2 DOESN'T MAKE SENSE (we consider only f1)---​</a:t>
            </a:r>
            <a:br>
              <a:rPr lang="en-GB" sz="1500">
                <a:effectLst/>
              </a:rPr>
            </a:br>
            <a:br>
              <a:rPr lang="en-GB" sz="1500">
                <a:effectLst/>
              </a:rPr>
            </a:br>
            <a:r>
              <a:rPr lang="en-GB" sz="1500">
                <a:effectLst/>
              </a:rPr>
              <a:t>period 3​</a:t>
            </a:r>
            <a:br>
              <a:rPr lang="en-GB" sz="1500">
                <a:effectLst/>
              </a:rPr>
            </a:br>
            <a:r>
              <a:rPr lang="en-GB" sz="1500">
                <a:effectLst/>
              </a:rPr>
              <a:t>mu_c0_ts= [[1185.7462826575595, 0], [1864.4348796352126, 1903.8843444854774]]​</a:t>
            </a:r>
            <a:br>
              <a:rPr lang="en-GB" sz="1500">
                <a:effectLst/>
              </a:rPr>
            </a:br>
            <a:r>
              <a:rPr lang="en-GB" sz="1500">
                <a:effectLst/>
              </a:rPr>
              <a:t>p_c1*mu_c1 + p_c2*mu_c2= 1864.4348796352126​</a:t>
            </a:r>
            <a:br>
              <a:rPr lang="en-GB" sz="1500">
                <a:effectLst/>
              </a:rPr>
            </a:br>
            <a:r>
              <a:rPr lang="en-GB" sz="1500">
                <a:effectLst/>
              </a:rPr>
              <a:t>--- SPLIT F1 MAKES SENSE ---​</a:t>
            </a:r>
            <a:br>
              <a:rPr lang="en-GB" sz="1500">
                <a:effectLst/>
              </a:rPr>
            </a:br>
            <a:br>
              <a:rPr lang="en-GB" sz="1500">
                <a:effectLst/>
              </a:rPr>
            </a:br>
            <a:r>
              <a:rPr lang="en-GB" sz="1500">
                <a:effectLst/>
              </a:rPr>
              <a:t>Period 4​</a:t>
            </a:r>
            <a:br>
              <a:rPr lang="en-GB" sz="1500">
                <a:effectLst/>
              </a:rPr>
            </a:br>
            <a:r>
              <a:rPr lang="en-GB" sz="1500">
                <a:effectLst/>
              </a:rPr>
              <a:t>mu_c0_ts= [[1185.7462826575595, 0], [1864.4348796352126, 1940.9036865966405]]​</a:t>
            </a:r>
            <a:br>
              <a:rPr lang="en-GB" sz="1500">
                <a:effectLst/>
              </a:rPr>
            </a:br>
            <a:r>
              <a:rPr lang="en-GB" sz="1500">
                <a:effectLst/>
              </a:rPr>
              <a:t>p_c1*mu_c1 + p_c2*mu_c2= 1940.9036865966405​</a:t>
            </a:r>
            <a:br>
              <a:rPr lang="en-GB" sz="1500">
                <a:effectLst/>
              </a:rPr>
            </a:br>
            <a:r>
              <a:rPr lang="en-GB" sz="1500">
                <a:effectLst/>
              </a:rPr>
              <a:t>--- SPLIT F2 MAKES SENSE (together with f1)---​</a:t>
            </a:r>
            <a:br>
              <a:rPr lang="en-GB" sz="1500">
                <a:effectLst/>
              </a:rPr>
            </a:br>
            <a:br>
              <a:rPr lang="en-GB" sz="1500">
                <a:effectLst/>
              </a:rPr>
            </a:br>
            <a:r>
              <a:rPr lang="en-GB" sz="1500">
                <a:effectLst/>
              </a:rPr>
              <a:t>Period 5​</a:t>
            </a:r>
            <a:br>
              <a:rPr lang="en-GB" sz="1500">
                <a:effectLst/>
              </a:rPr>
            </a:br>
            <a:r>
              <a:rPr lang="en-GB" sz="1500">
                <a:effectLst/>
              </a:rPr>
              <a:t>mu_c0_ts= [[1185.7462826575595, 0], [1864.4348796352126, 2313.224688074132]]​</a:t>
            </a:r>
            <a:br>
              <a:rPr lang="en-GB" sz="1500">
                <a:effectLst/>
              </a:rPr>
            </a:br>
            <a:r>
              <a:rPr lang="en-GB" sz="1500">
                <a:effectLst/>
              </a:rPr>
              <a:t>p_c1*mu_c1 + p_c2*mu_c2= 2313.224688074132​</a:t>
            </a:r>
            <a:br>
              <a:rPr lang="en-GB" sz="1500">
                <a:effectLst/>
              </a:rPr>
            </a:br>
            <a:r>
              <a:rPr lang="en-GB" sz="1500">
                <a:effectLst/>
              </a:rPr>
              <a:t>SPLIT F2 MAKES SENSE (together with f1)---</a:t>
            </a:r>
            <a:br>
              <a:rPr lang="en-GB" sz="1500">
                <a:effectLst/>
              </a:rPr>
            </a:br>
            <a:br>
              <a:rPr lang="en-GB" sz="1500">
                <a:effectLst/>
              </a:rPr>
            </a:br>
            <a:endParaRPr lang="en-US" sz="1500"/>
          </a:p>
        </p:txBody>
      </p:sp>
    </p:spTree>
    <p:extLst>
      <p:ext uri="{BB962C8B-B14F-4D97-AF65-F5344CB8AC3E}">
        <p14:creationId xmlns:p14="http://schemas.microsoft.com/office/powerpoint/2010/main" val="64486220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10">
            <a:extLst>
              <a:ext uri="{FF2B5EF4-FFF2-40B4-BE49-F238E27FC236}">
                <a16:creationId xmlns:a16="http://schemas.microsoft.com/office/drawing/2014/main" id="{71456C9D-8E56-4022-4394-2601AF3050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1419" y="417740"/>
            <a:ext cx="10905791" cy="4888366"/>
          </a:xfrm>
        </p:spPr>
      </p:pic>
    </p:spTree>
    <p:extLst>
      <p:ext uri="{BB962C8B-B14F-4D97-AF65-F5344CB8AC3E}">
        <p14:creationId xmlns:p14="http://schemas.microsoft.com/office/powerpoint/2010/main" val="353018263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magine 13">
            <a:extLst>
              <a:ext uri="{FF2B5EF4-FFF2-40B4-BE49-F238E27FC236}">
                <a16:creationId xmlns:a16="http://schemas.microsoft.com/office/drawing/2014/main" id="{FF98F7AA-FB85-F181-AE01-CE241ED330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5291" y="98425"/>
            <a:ext cx="9236159" cy="6542995"/>
          </a:xfrm>
        </p:spPr>
      </p:pic>
      <p:pic>
        <p:nvPicPr>
          <p:cNvPr id="2" name="Immagine 2">
            <a:extLst>
              <a:ext uri="{FF2B5EF4-FFF2-40B4-BE49-F238E27FC236}">
                <a16:creationId xmlns:a16="http://schemas.microsoft.com/office/drawing/2014/main" id="{63C7C110-4C61-4A08-CE08-A42EB03E16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4340" y="2501557"/>
            <a:ext cx="2798956" cy="2222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38247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4E8A555-8FC1-F2B6-3511-6E9FD5C2DC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057" y="207818"/>
            <a:ext cx="10819005" cy="6141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76203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F4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65540-6045-2E38-1CD5-6E0C6C4A9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err="1">
                <a:latin typeface="Impact"/>
              </a:rPr>
              <a:t>Results</a:t>
            </a:r>
            <a:r>
              <a:rPr lang="it-IT">
                <a:latin typeface="Impact"/>
              </a:rPr>
              <a:t> step 7</a:t>
            </a:r>
            <a:endParaRPr lang="it-IT">
              <a:ea typeface="+mj-lt"/>
              <a:cs typeface="+mj-lt"/>
            </a:endParaRPr>
          </a:p>
          <a:p>
            <a:endParaRPr lang="it-IT">
              <a:latin typeface="Calibri Light"/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B2CB51-2AB9-8CD2-ABAC-3E4B4FA7C5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2442" y="2118466"/>
            <a:ext cx="10515600" cy="1871995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 algn="just" fontAlgn="base">
              <a:spcBef>
                <a:spcPts val="0"/>
              </a:spcBef>
              <a:buNone/>
            </a:pPr>
            <a:endParaRPr lang="en-US" sz="1600" b="0" i="0" u="none" strike="noStrike">
              <a:effectLst/>
              <a:latin typeface="Calibri"/>
              <a:cs typeface="Calibri"/>
            </a:endParaRPr>
          </a:p>
          <a:p>
            <a:pPr marL="0" indent="0" algn="just">
              <a:spcBef>
                <a:spcPts val="0"/>
              </a:spcBef>
              <a:buNone/>
            </a:pPr>
            <a:r>
              <a:rPr lang="en-US" sz="1600">
                <a:solidFill>
                  <a:srgbClr val="000000"/>
                </a:solidFill>
                <a:latin typeface="Calibri"/>
                <a:cs typeface="Calibri"/>
              </a:rPr>
              <a:t>Average expected reward per round on 365 days over 10 runs: </a:t>
            </a:r>
            <a:r>
              <a:rPr lang="en-US" sz="1600" b="1">
                <a:latin typeface="Calibri"/>
                <a:cs typeface="Calibri"/>
              </a:rPr>
              <a:t>122.81</a:t>
            </a:r>
            <a:endParaRPr lang="en-US" b="1"/>
          </a:p>
          <a:p>
            <a:pPr algn="just">
              <a:spcBef>
                <a:spcPts val="0"/>
              </a:spcBef>
            </a:pPr>
            <a:endParaRPr lang="en-US" sz="1600">
              <a:solidFill>
                <a:srgbClr val="000000"/>
              </a:solidFill>
              <a:latin typeface="Calibri"/>
              <a:cs typeface="Calibri"/>
            </a:endParaRPr>
          </a:p>
          <a:p>
            <a:pPr marL="0" indent="0" algn="just" fontAlgn="base">
              <a:spcBef>
                <a:spcPts val="0"/>
              </a:spcBef>
              <a:buNone/>
            </a:pPr>
            <a:r>
              <a:rPr lang="en-US" sz="1600">
                <a:solidFill>
                  <a:srgbClr val="000000"/>
                </a:solidFill>
                <a:latin typeface="Calibri"/>
                <a:cs typeface="Arial"/>
              </a:rPr>
              <a:t>Average expected regret per round in 365 days over 10 runs : </a:t>
            </a:r>
            <a:r>
              <a:rPr lang="en-US" sz="1600" b="1">
                <a:ea typeface="+mn-lt"/>
                <a:cs typeface="+mn-lt"/>
              </a:rPr>
              <a:t>2.85</a:t>
            </a:r>
            <a:endParaRPr lang="en-US" sz="1600" b="1">
              <a:solidFill>
                <a:srgbClr val="000000"/>
              </a:solidFill>
              <a:latin typeface="Calibri"/>
              <a:cs typeface="Arial" panose="020B0604020202020204" pitchFamily="34" charset="0"/>
            </a:endParaRPr>
          </a:p>
          <a:p>
            <a:pPr algn="just">
              <a:spcBef>
                <a:spcPts val="0"/>
              </a:spcBef>
            </a:pPr>
            <a:endParaRPr lang="en-US" sz="1600">
              <a:solidFill>
                <a:srgbClr val="000000"/>
              </a:solidFill>
              <a:latin typeface="Calibri"/>
              <a:cs typeface="Calibri"/>
            </a:endParaRPr>
          </a:p>
          <a:p>
            <a:pPr algn="just">
              <a:spcBef>
                <a:spcPts val="0"/>
              </a:spcBef>
            </a:pPr>
            <a:endParaRPr lang="en-US" sz="1600">
              <a:solidFill>
                <a:srgbClr val="000000"/>
              </a:solidFill>
              <a:latin typeface="Calibri"/>
              <a:cs typeface="Calibri"/>
            </a:endParaRPr>
          </a:p>
          <a:p>
            <a:pPr marL="0" indent="0" algn="just">
              <a:spcBef>
                <a:spcPts val="0"/>
              </a:spcBef>
              <a:buNone/>
            </a:pPr>
            <a:r>
              <a:rPr lang="en-US" sz="1600">
                <a:solidFill>
                  <a:srgbClr val="000000"/>
                </a:solidFill>
                <a:latin typeface="Calibri"/>
                <a:cs typeface="Calibri"/>
              </a:rPr>
              <a:t>Average total regret in 365 days over 10 runs: </a:t>
            </a:r>
            <a:r>
              <a:rPr lang="en-US" sz="1600" b="1">
                <a:latin typeface="Calibri"/>
                <a:cs typeface="Calibri"/>
              </a:rPr>
              <a:t>1040</a:t>
            </a:r>
            <a:endParaRPr lang="en-US" sz="1600" b="1">
              <a:solidFill>
                <a:srgbClr val="000000"/>
              </a:solidFill>
              <a:latin typeface="Calibri"/>
              <a:cs typeface="Calibri"/>
            </a:endParaRPr>
          </a:p>
          <a:p>
            <a:pPr algn="just">
              <a:spcBef>
                <a:spcPts val="0"/>
              </a:spcBef>
            </a:pPr>
            <a:endParaRPr lang="en-US" sz="1600">
              <a:solidFill>
                <a:srgbClr val="000000"/>
              </a:solidFill>
              <a:latin typeface="Calibri"/>
              <a:cs typeface="Calibri"/>
            </a:endParaRPr>
          </a:p>
          <a:p>
            <a:pPr marL="0" indent="0" algn="just" fontAlgn="base">
              <a:spcBef>
                <a:spcPts val="0"/>
              </a:spcBef>
              <a:buNone/>
            </a:pPr>
            <a:r>
              <a:rPr lang="en-US" sz="1600">
                <a:solidFill>
                  <a:srgbClr val="000000"/>
                </a:solidFill>
                <a:latin typeface="Calibri"/>
                <a:cs typeface="Arial"/>
              </a:rPr>
              <a:t>Average total reward</a:t>
            </a:r>
            <a:r>
              <a:rPr lang="en-US" sz="1600" b="0" i="0" u="none" strike="noStrike">
                <a:solidFill>
                  <a:srgbClr val="000000"/>
                </a:solidFill>
                <a:effectLst/>
                <a:latin typeface="Calibri"/>
                <a:cs typeface="Arial"/>
              </a:rPr>
              <a:t> in 365 days over </a:t>
            </a:r>
            <a:r>
              <a:rPr lang="en-US" sz="1600">
                <a:solidFill>
                  <a:srgbClr val="000000"/>
                </a:solidFill>
                <a:latin typeface="Calibri"/>
                <a:cs typeface="Arial"/>
              </a:rPr>
              <a:t>10</a:t>
            </a:r>
            <a:r>
              <a:rPr lang="en-US" sz="1600" b="0" i="0" u="none" strike="noStrike">
                <a:solidFill>
                  <a:srgbClr val="000000"/>
                </a:solidFill>
                <a:effectLst/>
                <a:latin typeface="Calibri"/>
                <a:cs typeface="Arial"/>
              </a:rPr>
              <a:t> runs:</a:t>
            </a:r>
            <a:r>
              <a:rPr lang="en-US" sz="1600">
                <a:solidFill>
                  <a:srgbClr val="000000"/>
                </a:solidFill>
                <a:latin typeface="Calibri"/>
                <a:cs typeface="Arial"/>
              </a:rPr>
              <a:t> </a:t>
            </a:r>
            <a:r>
              <a:rPr lang="en-US" sz="1600">
                <a:ea typeface="+mn-lt"/>
                <a:cs typeface="+mn-lt"/>
              </a:rPr>
              <a:t>44828  with a standard deviation of 1484 between the experiments</a:t>
            </a:r>
            <a:endParaRPr lang="en-US" sz="1600" b="0" i="0" u="none" strike="noStrike">
              <a:effectLst/>
              <a:ea typeface="+mn-lt"/>
              <a:cs typeface="+mn-lt"/>
            </a:endParaRPr>
          </a:p>
          <a:p>
            <a:pPr algn="just" fontAlgn="base">
              <a:spcBef>
                <a:spcPts val="0"/>
              </a:spcBef>
            </a:pPr>
            <a:endParaRPr lang="en-US" sz="1600">
              <a:solidFill>
                <a:srgbClr val="000000"/>
              </a:solidFill>
              <a:latin typeface="Calibri"/>
              <a:cs typeface="Arial"/>
            </a:endParaRPr>
          </a:p>
          <a:p>
            <a:pPr algn="just" fontAlgn="base">
              <a:spcBef>
                <a:spcPts val="0"/>
              </a:spcBef>
            </a:pPr>
            <a:endParaRPr lang="en-US" sz="1600" b="0" i="0" u="none" strike="noStrike">
              <a:solidFill>
                <a:srgbClr val="000000"/>
              </a:solidFill>
              <a:effectLst/>
              <a:latin typeface="Calibri"/>
              <a:cs typeface="Arial"/>
            </a:endParaRPr>
          </a:p>
          <a:p>
            <a:pPr marL="0" indent="0" algn="just" rtl="0" fontAlgn="base">
              <a:spcBef>
                <a:spcPts val="0"/>
              </a:spcBef>
              <a:spcAft>
                <a:spcPts val="0"/>
              </a:spcAft>
              <a:buNone/>
            </a:pPr>
            <a:endParaRPr lang="en-US" sz="2400">
              <a:solidFill>
                <a:srgbClr val="000000"/>
              </a:solidFill>
              <a:latin typeface="Calibri"/>
              <a:cs typeface="Arial" panose="020B0604020202020204" pitchFamily="34" charset="0"/>
            </a:endParaRPr>
          </a:p>
          <a:p>
            <a:pPr marL="0" indent="0" rtl="0">
              <a:spcAft>
                <a:spcPts val="0"/>
              </a:spcAft>
              <a:buNone/>
            </a:pPr>
            <a:endParaRPr lang="it-IT" sz="2400" b="0" i="0" u="none" strike="noStrike">
              <a:solidFill>
                <a:srgbClr val="000000"/>
              </a:solidFill>
              <a:effectLst/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E05BFD92-9D14-E2F1-5375-2EAACDD2E8B1}"/>
              </a:ext>
            </a:extLst>
          </p:cNvPr>
          <p:cNvSpPr txBox="1"/>
          <p:nvPr/>
        </p:nvSpPr>
        <p:spPr>
          <a:xfrm>
            <a:off x="881418" y="1714639"/>
            <a:ext cx="3895298" cy="3696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it-IT" b="1">
                <a:latin typeface="Arial"/>
                <a:cs typeface="Calibri"/>
              </a:rPr>
              <a:t>Thomson Sampling</a:t>
            </a:r>
            <a:endParaRPr lang="it-IT" b="1">
              <a:latin typeface="Arial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D0667723-5F1E-E029-7A02-D57B15AF6C59}"/>
              </a:ext>
            </a:extLst>
          </p:cNvPr>
          <p:cNvSpPr txBox="1"/>
          <p:nvPr/>
        </p:nvSpPr>
        <p:spPr>
          <a:xfrm>
            <a:off x="845218" y="4172072"/>
            <a:ext cx="3895298" cy="3696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it-IT" b="1">
                <a:latin typeface="Arial"/>
                <a:cs typeface="Calibri"/>
              </a:rPr>
              <a:t>UCB</a:t>
            </a:r>
            <a:endParaRPr lang="it-IT" b="1">
              <a:latin typeface="Arial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236A3A6-6EB6-2BC2-6D2D-BAB12D37CE01}"/>
              </a:ext>
            </a:extLst>
          </p:cNvPr>
          <p:cNvSpPr txBox="1">
            <a:spLocks/>
          </p:cNvSpPr>
          <p:nvPr/>
        </p:nvSpPr>
        <p:spPr>
          <a:xfrm>
            <a:off x="1252442" y="4599850"/>
            <a:ext cx="10515600" cy="1871995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 fontAlgn="base">
              <a:spcBef>
                <a:spcPts val="0"/>
              </a:spcBef>
              <a:buNone/>
            </a:pPr>
            <a:endParaRPr lang="en-US" sz="1600">
              <a:latin typeface="Calibri"/>
              <a:cs typeface="Calibri"/>
            </a:endParaRPr>
          </a:p>
          <a:p>
            <a:pPr marL="0" indent="0" algn="just">
              <a:spcBef>
                <a:spcPts val="0"/>
              </a:spcBef>
              <a:buNone/>
            </a:pPr>
            <a:r>
              <a:rPr lang="en-US" sz="1600">
                <a:latin typeface="Calibri"/>
                <a:cs typeface="Calibri"/>
              </a:rPr>
              <a:t>Average expected reward per round on 365 days over 10 runs: 121.68</a:t>
            </a:r>
          </a:p>
          <a:p>
            <a:pPr algn="just">
              <a:spcBef>
                <a:spcPts val="0"/>
              </a:spcBef>
            </a:pPr>
            <a:endParaRPr lang="en-US" sz="1600">
              <a:solidFill>
                <a:srgbClr val="000000"/>
              </a:solidFill>
              <a:latin typeface="Calibri"/>
              <a:cs typeface="Calibri"/>
            </a:endParaRPr>
          </a:p>
          <a:p>
            <a:pPr marL="0" indent="0" algn="just" fontAlgn="base">
              <a:spcBef>
                <a:spcPts val="0"/>
              </a:spcBef>
              <a:buNone/>
            </a:pPr>
            <a:r>
              <a:rPr lang="en-US" sz="1600">
                <a:solidFill>
                  <a:srgbClr val="000000"/>
                </a:solidFill>
                <a:latin typeface="Calibri"/>
                <a:cs typeface="Arial"/>
              </a:rPr>
              <a:t>Average expected regret per round in 365 days over 10 runs : </a:t>
            </a:r>
            <a:r>
              <a:rPr lang="en-US" sz="1600">
                <a:ea typeface="+mn-lt"/>
                <a:cs typeface="+mn-lt"/>
              </a:rPr>
              <a:t>3.97</a:t>
            </a:r>
            <a:endParaRPr lang="en-US" sz="1600">
              <a:solidFill>
                <a:srgbClr val="000000"/>
              </a:solidFill>
              <a:latin typeface="Calibri"/>
              <a:cs typeface="Arial" panose="020B0604020202020204" pitchFamily="34" charset="0"/>
            </a:endParaRPr>
          </a:p>
          <a:p>
            <a:pPr algn="just">
              <a:spcBef>
                <a:spcPts val="0"/>
              </a:spcBef>
            </a:pPr>
            <a:endParaRPr lang="en-US" sz="1600">
              <a:solidFill>
                <a:srgbClr val="000000"/>
              </a:solidFill>
              <a:latin typeface="Calibri"/>
              <a:cs typeface="Calibri"/>
            </a:endParaRPr>
          </a:p>
          <a:p>
            <a:pPr algn="just">
              <a:spcBef>
                <a:spcPts val="0"/>
              </a:spcBef>
            </a:pPr>
            <a:endParaRPr lang="en-US" sz="1600">
              <a:solidFill>
                <a:srgbClr val="000000"/>
              </a:solidFill>
              <a:latin typeface="Calibri"/>
              <a:cs typeface="Calibri"/>
            </a:endParaRPr>
          </a:p>
          <a:p>
            <a:pPr marL="0" indent="0" algn="just">
              <a:spcBef>
                <a:spcPts val="0"/>
              </a:spcBef>
              <a:buNone/>
            </a:pPr>
            <a:r>
              <a:rPr lang="en-US" sz="1600">
                <a:solidFill>
                  <a:srgbClr val="000000"/>
                </a:solidFill>
                <a:latin typeface="Calibri"/>
                <a:cs typeface="Calibri"/>
              </a:rPr>
              <a:t>Average total regret in 365 days over 10 runs: </a:t>
            </a:r>
            <a:r>
              <a:rPr lang="en-US" sz="1600">
                <a:latin typeface="Calibri"/>
                <a:cs typeface="Calibri"/>
              </a:rPr>
              <a:t>1193</a:t>
            </a:r>
            <a:endParaRPr lang="en-US" sz="1600">
              <a:solidFill>
                <a:srgbClr val="000000"/>
              </a:solidFill>
              <a:latin typeface="Calibri"/>
              <a:cs typeface="Calibri"/>
            </a:endParaRPr>
          </a:p>
          <a:p>
            <a:pPr algn="just">
              <a:spcBef>
                <a:spcPts val="0"/>
              </a:spcBef>
            </a:pPr>
            <a:endParaRPr lang="en-US" sz="1600">
              <a:solidFill>
                <a:srgbClr val="000000"/>
              </a:solidFill>
              <a:latin typeface="Calibri"/>
              <a:cs typeface="Calibri"/>
            </a:endParaRPr>
          </a:p>
          <a:p>
            <a:pPr marL="0" indent="0" algn="just" fontAlgn="base">
              <a:spcBef>
                <a:spcPts val="0"/>
              </a:spcBef>
              <a:buNone/>
            </a:pPr>
            <a:r>
              <a:rPr lang="en-US" sz="1600">
                <a:solidFill>
                  <a:srgbClr val="000000"/>
                </a:solidFill>
                <a:latin typeface="Calibri"/>
                <a:cs typeface="Arial"/>
              </a:rPr>
              <a:t>Average total reward in 365 days over 10 runs: </a:t>
            </a:r>
            <a:r>
              <a:rPr lang="en-US" sz="1600" b="1">
                <a:ea typeface="+mn-lt"/>
                <a:cs typeface="+mn-lt"/>
              </a:rPr>
              <a:t>36506</a:t>
            </a:r>
            <a:r>
              <a:rPr lang="en-US" sz="1600">
                <a:ea typeface="+mn-lt"/>
                <a:cs typeface="+mn-lt"/>
              </a:rPr>
              <a:t>  with a standard deviation of 423 between the experiments</a:t>
            </a:r>
          </a:p>
          <a:p>
            <a:pPr algn="just">
              <a:spcBef>
                <a:spcPts val="0"/>
              </a:spcBef>
            </a:pPr>
            <a:endParaRPr lang="en-US" sz="1600">
              <a:ea typeface="+mn-lt"/>
              <a:cs typeface="+mn-lt"/>
            </a:endParaRPr>
          </a:p>
          <a:p>
            <a:pPr algn="just" fontAlgn="base">
              <a:spcBef>
                <a:spcPts val="0"/>
              </a:spcBef>
            </a:pPr>
            <a:endParaRPr lang="en-US" sz="1600">
              <a:solidFill>
                <a:srgbClr val="000000"/>
              </a:solidFill>
              <a:latin typeface="Calibri"/>
              <a:cs typeface="Calibri" panose="020F0502020204030204"/>
            </a:endParaRPr>
          </a:p>
          <a:p>
            <a:pPr algn="just" fontAlgn="base">
              <a:spcBef>
                <a:spcPts val="0"/>
              </a:spcBef>
            </a:pPr>
            <a:endParaRPr lang="en-US" sz="1600">
              <a:solidFill>
                <a:srgbClr val="000000"/>
              </a:solidFill>
              <a:latin typeface="Calibri"/>
              <a:cs typeface="Arial"/>
            </a:endParaRPr>
          </a:p>
          <a:p>
            <a:pPr marL="0" indent="0" algn="just" fontAlgn="base"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2400">
              <a:solidFill>
                <a:srgbClr val="000000"/>
              </a:solidFill>
              <a:latin typeface="Calibri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it-IT" sz="2400">
              <a:solidFill>
                <a:srgbClr val="000000"/>
              </a:solidFill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6D55838F-E118-E735-4AE4-E987B1AC2D80}"/>
              </a:ext>
            </a:extLst>
          </p:cNvPr>
          <p:cNvSpPr txBox="1"/>
          <p:nvPr/>
        </p:nvSpPr>
        <p:spPr>
          <a:xfrm>
            <a:off x="881418" y="1202430"/>
            <a:ext cx="606812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err="1">
                <a:cs typeface="Calibri"/>
              </a:rPr>
              <a:t>Considering</a:t>
            </a:r>
            <a:r>
              <a:rPr lang="it-IT">
                <a:cs typeface="Calibri"/>
              </a:rPr>
              <a:t> the </a:t>
            </a:r>
            <a:r>
              <a:rPr lang="it-IT" err="1">
                <a:cs typeface="Calibri"/>
              </a:rPr>
              <a:t>optimal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solution</a:t>
            </a:r>
            <a:r>
              <a:rPr lang="it-IT">
                <a:cs typeface="Calibri"/>
              </a:rPr>
              <a:t> per round: </a:t>
            </a:r>
            <a:r>
              <a:rPr lang="it-IT" b="1">
                <a:ea typeface="+mn-lt"/>
                <a:cs typeface="+mn-lt"/>
              </a:rPr>
              <a:t>125.66</a:t>
            </a:r>
            <a:endParaRPr lang="it-IT" b="1"/>
          </a:p>
        </p:txBody>
      </p:sp>
    </p:spTree>
    <p:extLst>
      <p:ext uri="{BB962C8B-B14F-4D97-AF65-F5344CB8AC3E}">
        <p14:creationId xmlns:p14="http://schemas.microsoft.com/office/powerpoint/2010/main" val="51785109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D8D6CD1-6428-4464-E583-7B56ADE19D2B}"/>
              </a:ext>
            </a:extLst>
          </p:cNvPr>
          <p:cNvSpPr/>
          <p:nvPr/>
        </p:nvSpPr>
        <p:spPr>
          <a:xfrm>
            <a:off x="0" y="-1"/>
            <a:ext cx="12192000" cy="1952171"/>
          </a:xfrm>
          <a:prstGeom prst="rect">
            <a:avLst/>
          </a:prstGeom>
          <a:solidFill>
            <a:srgbClr val="9AF7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3960D3C9-0D09-99AC-6F36-ECF4A6113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err="1">
                <a:latin typeface="Impact"/>
                <a:cs typeface="Calibri Light"/>
              </a:rPr>
              <a:t>Conclusion</a:t>
            </a:r>
            <a:endParaRPr lang="it-IT">
              <a:latin typeface="Impact"/>
            </a:endParaRP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AB5F27A-04FE-8FE9-87D1-9BEB47D132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2141537"/>
            <a:ext cx="10515600" cy="4351338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0" indent="0">
              <a:buNone/>
            </a:pPr>
            <a:r>
              <a:rPr lang="en-US">
                <a:cs typeface="Calibri"/>
              </a:rPr>
              <a:t>Thompson Sampling and UCB are efficient algorithm to deal with pricing optimization problems</a:t>
            </a:r>
          </a:p>
          <a:p>
            <a:pPr marL="0" indent="0">
              <a:buNone/>
            </a:pPr>
            <a:endParaRPr lang="en-US">
              <a:cs typeface="Calibri"/>
            </a:endParaRPr>
          </a:p>
          <a:p>
            <a:pPr marL="0" indent="0">
              <a:buNone/>
            </a:pPr>
            <a:r>
              <a:rPr lang="en-US">
                <a:cs typeface="Calibri"/>
              </a:rPr>
              <a:t>Competent under uncertainty</a:t>
            </a:r>
          </a:p>
          <a:p>
            <a:pPr marL="0" indent="0">
              <a:buNone/>
            </a:pPr>
            <a:endParaRPr lang="en-US">
              <a:cs typeface="Calibri"/>
            </a:endParaRPr>
          </a:p>
          <a:p>
            <a:pPr marL="0" indent="0">
              <a:buNone/>
            </a:pPr>
            <a:r>
              <a:rPr lang="en-US">
                <a:cs typeface="Calibri"/>
              </a:rPr>
              <a:t>In general out-perform random choices and greedy algorithms</a:t>
            </a:r>
            <a:endParaRPr lang="en-US">
              <a:ea typeface="Calibri"/>
              <a:cs typeface="Calibri"/>
            </a:endParaRPr>
          </a:p>
          <a:p>
            <a:pPr marL="0" indent="0">
              <a:buNone/>
            </a:pPr>
            <a:endParaRPr lang="en-US">
              <a:cs typeface="Calibri"/>
            </a:endParaRPr>
          </a:p>
          <a:p>
            <a:pPr marL="0" indent="0">
              <a:buNone/>
            </a:pPr>
            <a:r>
              <a:rPr lang="en-US">
                <a:cs typeface="Calibri"/>
              </a:rPr>
              <a:t>Split model being superior </a:t>
            </a:r>
            <a:endParaRPr lang="en-US">
              <a:ea typeface="Calibri"/>
              <a:cs typeface="Calibri"/>
            </a:endParaRPr>
          </a:p>
          <a:p>
            <a:pPr marL="0" indent="0">
              <a:buNone/>
            </a:pPr>
            <a:endParaRPr lang="en-US">
              <a:cs typeface="Calibri"/>
            </a:endParaRPr>
          </a:p>
          <a:p>
            <a:pPr marL="0" indent="0">
              <a:buNone/>
            </a:pPr>
            <a:r>
              <a:rPr lang="en-US">
                <a:cs typeface="Calibri"/>
              </a:rPr>
              <a:t>Resilient in not stationary condition (for little variation)</a:t>
            </a:r>
            <a:endParaRPr lang="en-US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5142311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F027276-C6E6-6F89-414E-CF890E79A09C}"/>
              </a:ext>
            </a:extLst>
          </p:cNvPr>
          <p:cNvSpPr/>
          <p:nvPr/>
        </p:nvSpPr>
        <p:spPr>
          <a:xfrm>
            <a:off x="0" y="0"/>
            <a:ext cx="12190448" cy="1952171"/>
          </a:xfrm>
          <a:prstGeom prst="rect">
            <a:avLst/>
          </a:prstGeom>
          <a:solidFill>
            <a:srgbClr val="9AF7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E771A931-E406-FE96-7D0B-1413A5A7A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>
                <a:latin typeface="Impact"/>
                <a:cs typeface="Calibri Light"/>
              </a:rPr>
              <a:t>Thank </a:t>
            </a:r>
            <a:r>
              <a:rPr lang="it-IT" err="1">
                <a:latin typeface="Impact"/>
                <a:cs typeface="Calibri Light"/>
              </a:rPr>
              <a:t>You</a:t>
            </a:r>
            <a:endParaRPr lang="it-IT">
              <a:latin typeface="Impact"/>
            </a:endParaRPr>
          </a:p>
        </p:txBody>
      </p:sp>
      <p:pic>
        <p:nvPicPr>
          <p:cNvPr id="4" name="Immagine 4">
            <a:extLst>
              <a:ext uri="{FF2B5EF4-FFF2-40B4-BE49-F238E27FC236}">
                <a16:creationId xmlns:a16="http://schemas.microsoft.com/office/drawing/2014/main" id="{8E04F9DE-4C2D-01FB-1B9C-93B35DFB06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856" t="-266" r="6023" b="13015"/>
          <a:stretch/>
        </p:blipFill>
        <p:spPr>
          <a:xfrm>
            <a:off x="2546429" y="2183607"/>
            <a:ext cx="9644019" cy="4673367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170CD75-13F4-853A-D430-2BBE99019A46}"/>
              </a:ext>
            </a:extLst>
          </p:cNvPr>
          <p:cNvSpPr txBox="1"/>
          <p:nvPr/>
        </p:nvSpPr>
        <p:spPr>
          <a:xfrm>
            <a:off x="7153154" y="1952171"/>
            <a:ext cx="50372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200" b="0" i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gordita-web"/>
              </a:rPr>
              <a:t>Images from Pau </a:t>
            </a:r>
            <a:r>
              <a:rPr lang="en-GB" sz="1200" b="0" i="0" err="1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gordita-web"/>
              </a:rPr>
              <a:t>Barbaro</a:t>
            </a:r>
            <a:r>
              <a:rPr lang="en-GB" sz="1200" b="0" i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gordita-web"/>
              </a:rPr>
              <a:t> on </a:t>
            </a:r>
            <a:r>
              <a:rPr lang="en-GB" sz="1200" b="0" i="0" err="1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gordita-web"/>
              </a:rPr>
              <a:t>blush.design</a:t>
            </a:r>
            <a:endParaRPr lang="en-GB" sz="1200" b="0" i="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gordita-web"/>
            </a:endParaRPr>
          </a:p>
          <a:p>
            <a:pPr algn="r"/>
            <a:r>
              <a:rPr lang="en-GB" sz="1200">
                <a:solidFill>
                  <a:schemeClr val="accent1">
                    <a:lumMod val="60000"/>
                    <a:lumOff val="40000"/>
                  </a:schemeClr>
                </a:solidFill>
              </a:rPr>
              <a:t>Images by </a:t>
            </a:r>
            <a:r>
              <a:rPr lang="en-GB" sz="120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pch.vector</a:t>
            </a:r>
            <a:r>
              <a:rPr lang="en-GB" sz="1200">
                <a:solidFill>
                  <a:schemeClr val="accent1">
                    <a:lumMod val="60000"/>
                    <a:lumOff val="40000"/>
                  </a:schemeClr>
                </a:solidFill>
              </a:rPr>
              <a:t> on </a:t>
            </a:r>
            <a:r>
              <a:rPr lang="en-GB" sz="120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Freepik</a:t>
            </a:r>
            <a:endParaRPr lang="en-GB" sz="120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algn="r"/>
            <a:endParaRPr lang="en-GB" sz="12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0635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E45BC1C-D9F2-4790-001B-ADCCF2396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Impact" panose="020B0806030902050204" pitchFamily="34" charset="0"/>
                <a:cs typeface="Calibri Light"/>
              </a:rPr>
              <a:t>Product, Pricing &amp; Suggestion</a:t>
            </a:r>
            <a:endParaRPr lang="en-US">
              <a:latin typeface="Impact" panose="020B0806030902050204" pitchFamily="34" charset="0"/>
            </a:endParaRPr>
          </a:p>
        </p:txBody>
      </p:sp>
      <p:pic>
        <p:nvPicPr>
          <p:cNvPr id="9" name="Immagine 4">
            <a:extLst>
              <a:ext uri="{FF2B5EF4-FFF2-40B4-BE49-F238E27FC236}">
                <a16:creationId xmlns:a16="http://schemas.microsoft.com/office/drawing/2014/main" id="{D376CC25-CBC6-99A5-2F86-324EC9E14B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01087" y="3627"/>
            <a:ext cx="1582058" cy="1589316"/>
          </a:xfrm>
          <a:prstGeom prst="rect">
            <a:avLst/>
          </a:prstGeom>
        </p:spPr>
      </p:pic>
      <p:pic>
        <p:nvPicPr>
          <p:cNvPr id="3" name="Immagine 3" descr="Immagine che contiene testo, bigliettodavisita, screenshot&#10;&#10;Descrizione generata automaticamente">
            <a:extLst>
              <a:ext uri="{FF2B5EF4-FFF2-40B4-BE49-F238E27FC236}">
                <a16:creationId xmlns:a16="http://schemas.microsoft.com/office/drawing/2014/main" id="{E4064ABB-F9CF-78E9-6A8B-4764A2D963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629" y="1722781"/>
            <a:ext cx="11836400" cy="3905923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28D44E34-15BF-30CE-AFA2-5304BE37DD00}"/>
              </a:ext>
            </a:extLst>
          </p:cNvPr>
          <p:cNvSpPr txBox="1"/>
          <p:nvPr/>
        </p:nvSpPr>
        <p:spPr>
          <a:xfrm>
            <a:off x="1509823" y="2296632"/>
            <a:ext cx="62732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i="1">
                <a:solidFill>
                  <a:srgbClr val="0070C0"/>
                </a:solidFill>
              </a:rPr>
              <a:t>Margin</a:t>
            </a:r>
          </a:p>
        </p:txBody>
      </p:sp>
    </p:spTree>
    <p:extLst>
      <p:ext uri="{BB962C8B-B14F-4D97-AF65-F5344CB8AC3E}">
        <p14:creationId xmlns:p14="http://schemas.microsoft.com/office/powerpoint/2010/main" val="26136021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F4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7">
            <a:extLst>
              <a:ext uri="{FF2B5EF4-FFF2-40B4-BE49-F238E27FC236}">
                <a16:creationId xmlns:a16="http://schemas.microsoft.com/office/drawing/2014/main" id="{E1A1D231-8B29-B9BA-16F8-3C7E6DC30D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2857" y="3629"/>
            <a:ext cx="6850742" cy="6857999"/>
          </a:xfrm>
          <a:prstGeom prst="rect">
            <a:avLst/>
          </a:prstGeom>
        </p:spPr>
      </p:pic>
      <p:sp>
        <p:nvSpPr>
          <p:cNvPr id="3" name="Titolo 1">
            <a:extLst>
              <a:ext uri="{FF2B5EF4-FFF2-40B4-BE49-F238E27FC236}">
                <a16:creationId xmlns:a16="http://schemas.microsoft.com/office/drawing/2014/main" id="{20A074F9-E33A-D662-F4B5-5CC606DAE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554" y="577447"/>
            <a:ext cx="3897573" cy="1325563"/>
          </a:xfrm>
        </p:spPr>
        <p:txBody>
          <a:bodyPr>
            <a:noAutofit/>
          </a:bodyPr>
          <a:lstStyle/>
          <a:p>
            <a:r>
              <a:rPr lang="en-US" sz="5400">
                <a:latin typeface="Impact"/>
              </a:rPr>
              <a:t>Suggestion Interface</a:t>
            </a:r>
          </a:p>
        </p:txBody>
      </p:sp>
    </p:spTree>
    <p:extLst>
      <p:ext uri="{BB962C8B-B14F-4D97-AF65-F5344CB8AC3E}">
        <p14:creationId xmlns:p14="http://schemas.microsoft.com/office/powerpoint/2010/main" val="24186183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3">
            <a:extLst>
              <a:ext uri="{FF2B5EF4-FFF2-40B4-BE49-F238E27FC236}">
                <a16:creationId xmlns:a16="http://schemas.microsoft.com/office/drawing/2014/main" id="{7EA58EF5-EB33-9A5F-1E9E-4212B8D692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375" y="467007"/>
            <a:ext cx="8939741" cy="5280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98698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3779</Words>
  <Application>Microsoft Macintosh PowerPoint</Application>
  <PresentationFormat>Widescreen</PresentationFormat>
  <Paragraphs>338</Paragraphs>
  <Slides>67</Slides>
  <Notes>19</Notes>
  <HiddenSlides>13</HiddenSlides>
  <MMClips>0</MMClips>
  <ScaleCrop>false</ScaleCrop>
  <HeadingPairs>
    <vt:vector size="6" baseType="variant">
      <vt:variant>
        <vt:lpstr>Caratteri utilizzati</vt:lpstr>
      </vt:variant>
      <vt:variant>
        <vt:i4>10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67</vt:i4>
      </vt:variant>
    </vt:vector>
  </HeadingPairs>
  <TitlesOfParts>
    <vt:vector size="78" baseType="lpstr">
      <vt:lpstr>Arial</vt:lpstr>
      <vt:lpstr>Arial,Sans-Serif</vt:lpstr>
      <vt:lpstr>Calibri</vt:lpstr>
      <vt:lpstr>Calibri Light</vt:lpstr>
      <vt:lpstr>Cambria Math</vt:lpstr>
      <vt:lpstr>Consolas</vt:lpstr>
      <vt:lpstr>Fira Sans Extra Condensed</vt:lpstr>
      <vt:lpstr>gordita-web</vt:lpstr>
      <vt:lpstr>Impact</vt:lpstr>
      <vt:lpstr>NimbusRomNo9L</vt:lpstr>
      <vt:lpstr>Tema di Office</vt:lpstr>
      <vt:lpstr>Project Presentation</vt:lpstr>
      <vt:lpstr>Presentazione standard di PowerPoint</vt:lpstr>
      <vt:lpstr>1 – Environment </vt:lpstr>
      <vt:lpstr>Presentazione standard di PowerPoint</vt:lpstr>
      <vt:lpstr>Presentazione standard di PowerPoint</vt:lpstr>
      <vt:lpstr>User Distribution*</vt:lpstr>
      <vt:lpstr>Product, Pricing &amp; Suggestion</vt:lpstr>
      <vt:lpstr>Suggestion Interface</vt:lpstr>
      <vt:lpstr>Presentazione standard di PowerPoint</vt:lpstr>
      <vt:lpstr>Hypothesis on User Distribution</vt:lpstr>
      <vt:lpstr>Daily Customers - UsersGenerator</vt:lpstr>
      <vt:lpstr>Presentazione standard di PowerPoint</vt:lpstr>
      <vt:lpstr>E-commerce</vt:lpstr>
      <vt:lpstr>E-commerce: simulation of a day</vt:lpstr>
      <vt:lpstr>E-commerce: when a user visits the website</vt:lpstr>
      <vt:lpstr>2- Optimization problem &amp; Greedy Algorithm</vt:lpstr>
      <vt:lpstr>Optimization pricing problem </vt:lpstr>
      <vt:lpstr>Optimization pricing problem</vt:lpstr>
      <vt:lpstr>Presentazione standard di PowerPoint</vt:lpstr>
      <vt:lpstr>Greedy Algorithm</vt:lpstr>
      <vt:lpstr>Presentazione standard di PowerPoint</vt:lpstr>
      <vt:lpstr>Presentazione standard di PowerPoint</vt:lpstr>
      <vt:lpstr>Presentazione standard di PowerPoint</vt:lpstr>
      <vt:lpstr>3 – Optimization  with uncertain conversion rates</vt:lpstr>
      <vt:lpstr>Hypothesis on User Distribution</vt:lpstr>
      <vt:lpstr>Optimization  with uncertain conversion rates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Theoretical bounds </vt:lpstr>
      <vt:lpstr>Results of step 3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Results step 4</vt:lpstr>
      <vt:lpstr>5 – Optimization with uncertain graph weights</vt:lpstr>
      <vt:lpstr>Presentazione standard di PowerPoint</vt:lpstr>
      <vt:lpstr>Presentazione standard di PowerPoint</vt:lpstr>
      <vt:lpstr>Results step 5</vt:lpstr>
      <vt:lpstr>Step 6  - Non stationary demand curves </vt:lpstr>
      <vt:lpstr>Presentazione standard di PowerPoint</vt:lpstr>
      <vt:lpstr>Step 6  - Non stationary demand curves </vt:lpstr>
      <vt:lpstr>Step 6  - Non stationary demand curves </vt:lpstr>
      <vt:lpstr>Step 6  - Non stationary demand curves </vt:lpstr>
      <vt:lpstr>Presentazione standard di PowerPoint</vt:lpstr>
      <vt:lpstr>CUSUM ALGORITHM – threshold definition</vt:lpstr>
      <vt:lpstr>Presentazione standard di PowerPoint</vt:lpstr>
      <vt:lpstr>RESULTS STEP 6 – Static [100 users]</vt:lpstr>
      <vt:lpstr>Dynamic [100 users]</vt:lpstr>
      <vt:lpstr>Step 7 – Context generation</vt:lpstr>
      <vt:lpstr>Step 7 – Context generation</vt:lpstr>
      <vt:lpstr>Split Condition</vt:lpstr>
      <vt:lpstr>Simulation of the context generation for TS ​</vt:lpstr>
      <vt:lpstr>Simulation of the context generation for TS ​</vt:lpstr>
      <vt:lpstr>Simulation of the context generation for TS ​</vt:lpstr>
      <vt:lpstr>Presentazione standard di PowerPoint</vt:lpstr>
      <vt:lpstr>Presentazione standard di PowerPoint</vt:lpstr>
      <vt:lpstr>Presentazione standard di PowerPoint</vt:lpstr>
      <vt:lpstr>Results step 7 </vt:lpstr>
      <vt:lpstr>Conclusion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/>
  <cp:lastModifiedBy>Luca Mainini</cp:lastModifiedBy>
  <cp:revision>2</cp:revision>
  <dcterms:created xsi:type="dcterms:W3CDTF">2022-09-12T09:51:40Z</dcterms:created>
  <dcterms:modified xsi:type="dcterms:W3CDTF">2022-10-06T20:36:55Z</dcterms:modified>
</cp:coreProperties>
</file>